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1" r:id="rId9"/>
    <p:sldId id="260"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473F1-47A3-41D4-B8CD-4ECB68DF5E1E}" v="1" dt="2024-11-19T15:17:48.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3" d="100"/>
          <a:sy n="53" d="100"/>
        </p:scale>
        <p:origin x="3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FC127-C2C3-41D3-A26B-ACA445488745}" type="datetimeFigureOut">
              <a:rPr lang="en-GB" smtClean="0"/>
              <a:t>17/12/2024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C9C9C-40B1-40E0-A1D2-3F452EA7DF62}" type="slidenum">
              <a:rPr lang="en-GB" smtClean="0"/>
              <a:t>‹#›</a:t>
            </a:fld>
            <a:endParaRPr lang="en-GB"/>
          </a:p>
        </p:txBody>
      </p:sp>
    </p:spTree>
    <p:extLst>
      <p:ext uri="{BB962C8B-B14F-4D97-AF65-F5344CB8AC3E}">
        <p14:creationId xmlns:p14="http://schemas.microsoft.com/office/powerpoint/2010/main" val="148536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ECVYS? (been around for over </a:t>
            </a:r>
            <a:r>
              <a:rPr lang="en-US" dirty="0" err="1"/>
              <a:t>50yrs</a:t>
            </a:r>
            <a:r>
              <a:rPr lang="en-US" dirty="0"/>
              <a:t> representing the vol youth sector in Essex. Membership reach of over 270,000 children and young people)</a:t>
            </a:r>
          </a:p>
          <a:p>
            <a:r>
              <a:rPr lang="en-US" dirty="0"/>
              <a:t>What is a listening project and who have funded projects before? (listening to young people in trusted environments where they can be honest with leaders. Can take place anywhere youth work happens i.e clubs, sports, detached youth work on the streets etc. Who funded? PFCC, VVU, Internet watch foundation, Anglia Ruskin, National institute of health research (eastern region), Essex community foundation and more!) </a:t>
            </a:r>
            <a:endParaRPr lang="en-GB" dirty="0"/>
          </a:p>
        </p:txBody>
      </p:sp>
      <p:sp>
        <p:nvSpPr>
          <p:cNvPr id="4" name="Slide Number Placeholder 3"/>
          <p:cNvSpPr>
            <a:spLocks noGrp="1"/>
          </p:cNvSpPr>
          <p:nvPr>
            <p:ph type="sldNum" sz="quarter" idx="5"/>
          </p:nvPr>
        </p:nvSpPr>
        <p:spPr/>
        <p:txBody>
          <a:bodyPr/>
          <a:lstStyle/>
          <a:p>
            <a:fld id="{7EAC9C9C-40B1-40E0-A1D2-3F452EA7DF62}" type="slidenum">
              <a:rPr lang="en-GB" smtClean="0"/>
              <a:t>1</a:t>
            </a:fld>
            <a:endParaRPr lang="en-GB"/>
          </a:p>
        </p:txBody>
      </p:sp>
    </p:spTree>
    <p:extLst>
      <p:ext uri="{BB962C8B-B14F-4D97-AF65-F5344CB8AC3E}">
        <p14:creationId xmlns:p14="http://schemas.microsoft.com/office/powerpoint/2010/main" val="413863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AC9C9C-40B1-40E0-A1D2-3F452EA7DF62}" type="slidenum">
              <a:rPr lang="en-GB" smtClean="0"/>
              <a:t>3</a:t>
            </a:fld>
            <a:endParaRPr lang="en-GB"/>
          </a:p>
        </p:txBody>
      </p:sp>
    </p:spTree>
    <p:extLst>
      <p:ext uri="{BB962C8B-B14F-4D97-AF65-F5344CB8AC3E}">
        <p14:creationId xmlns:p14="http://schemas.microsoft.com/office/powerpoint/2010/main" val="60562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the young people answered this question and so the percentages are based upon those that did. </a:t>
            </a:r>
            <a:endParaRPr lang="en-GB" dirty="0"/>
          </a:p>
        </p:txBody>
      </p:sp>
      <p:sp>
        <p:nvSpPr>
          <p:cNvPr id="4" name="Slide Number Placeholder 3"/>
          <p:cNvSpPr>
            <a:spLocks noGrp="1"/>
          </p:cNvSpPr>
          <p:nvPr>
            <p:ph type="sldNum" sz="quarter" idx="5"/>
          </p:nvPr>
        </p:nvSpPr>
        <p:spPr/>
        <p:txBody>
          <a:bodyPr/>
          <a:lstStyle/>
          <a:p>
            <a:fld id="{7EAC9C9C-40B1-40E0-A1D2-3F452EA7DF62}" type="slidenum">
              <a:rPr lang="en-GB" smtClean="0"/>
              <a:t>5</a:t>
            </a:fld>
            <a:endParaRPr lang="en-GB"/>
          </a:p>
        </p:txBody>
      </p:sp>
    </p:spTree>
    <p:extLst>
      <p:ext uri="{BB962C8B-B14F-4D97-AF65-F5344CB8AC3E}">
        <p14:creationId xmlns:p14="http://schemas.microsoft.com/office/powerpoint/2010/main" val="27989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AC9C9C-40B1-40E0-A1D2-3F452EA7DF62}" type="slidenum">
              <a:rPr lang="en-GB" smtClean="0"/>
              <a:t>7</a:t>
            </a:fld>
            <a:endParaRPr lang="en-GB"/>
          </a:p>
        </p:txBody>
      </p:sp>
    </p:spTree>
    <p:extLst>
      <p:ext uri="{BB962C8B-B14F-4D97-AF65-F5344CB8AC3E}">
        <p14:creationId xmlns:p14="http://schemas.microsoft.com/office/powerpoint/2010/main" val="407600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37B3-774D-4115-7A48-31F69520A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BA28CF-2B55-D088-7B0A-8CE7D33146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1FB315-9765-5077-18C1-D3B897B3DA1D}"/>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5" name="Footer Placeholder 4">
            <a:extLst>
              <a:ext uri="{FF2B5EF4-FFF2-40B4-BE49-F238E27FC236}">
                <a16:creationId xmlns:a16="http://schemas.microsoft.com/office/drawing/2014/main" id="{6FF7D3EA-77BB-1AC1-C367-99858442B4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5DF1F9-82D8-E4A1-BF40-50DF46A3EE67}"/>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224355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7001-533A-EC95-F8D6-0293718D9F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058467-E574-22EA-6B8D-859E71DCD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A2487-3A04-7D38-60A5-CE9E0542FFF8}"/>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5" name="Footer Placeholder 4">
            <a:extLst>
              <a:ext uri="{FF2B5EF4-FFF2-40B4-BE49-F238E27FC236}">
                <a16:creationId xmlns:a16="http://schemas.microsoft.com/office/drawing/2014/main" id="{75AE0E15-DFBE-5369-209F-67AC3EB9F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04457-2579-BF1A-A03F-79597A74228A}"/>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274901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0DF23-3707-E491-F4CC-D02FE78C88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784B-12BC-7675-7005-4E1521F3E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288CE-FF7A-D26B-1E20-51B54122663F}"/>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5" name="Footer Placeholder 4">
            <a:extLst>
              <a:ext uri="{FF2B5EF4-FFF2-40B4-BE49-F238E27FC236}">
                <a16:creationId xmlns:a16="http://schemas.microsoft.com/office/drawing/2014/main" id="{0FC4E90D-96D9-35C3-686C-461586D3F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53C41-16DD-8485-D813-AB9AD0C27521}"/>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125108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AADC-0EEB-0FB3-634A-20E61D4324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CD16C0-E8F3-9D1E-A9BA-C5C66A55A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63A0A-47FA-27B4-05F2-0E7BC27B0E76}"/>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5" name="Footer Placeholder 4">
            <a:extLst>
              <a:ext uri="{FF2B5EF4-FFF2-40B4-BE49-F238E27FC236}">
                <a16:creationId xmlns:a16="http://schemas.microsoft.com/office/drawing/2014/main" id="{18B23945-6504-F16F-36FB-C9CDFAF19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757C1-D00A-A8BD-0953-0F118C415C9A}"/>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229325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7722-7ECC-33C5-5D32-B08892322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AD45AD-61F6-51A3-BC06-7F88AFD48C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FCC8D3-45BA-FFA8-381D-79FA641F32B2}"/>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5" name="Footer Placeholder 4">
            <a:extLst>
              <a:ext uri="{FF2B5EF4-FFF2-40B4-BE49-F238E27FC236}">
                <a16:creationId xmlns:a16="http://schemas.microsoft.com/office/drawing/2014/main" id="{554AA68E-DB0D-4D82-CEB2-D251FA395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52663-1729-8AC3-7E0F-C7D6BC77FFA5}"/>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1379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70B1-253B-CB83-9782-0FA37F8CB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E6E769-7DF2-D715-AC44-84323F071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A3B41C-A2C8-0F03-896D-4410F9A47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0855E1-411D-DA2A-0D05-723154A3F64D}"/>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6" name="Footer Placeholder 5">
            <a:extLst>
              <a:ext uri="{FF2B5EF4-FFF2-40B4-BE49-F238E27FC236}">
                <a16:creationId xmlns:a16="http://schemas.microsoft.com/office/drawing/2014/main" id="{C445D736-03EB-F046-3331-FB652B6A72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E97920-59A6-3139-CC3A-F81E06B93B32}"/>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167036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FC2F-56DC-757F-A6B4-7717778FED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391F3-28F9-99C4-57E8-C1FB65ECD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E14AEE-B5AD-7272-C97F-3426E8F87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1BBCB5-B871-C30E-2D8B-19D5FAB0F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72EDC-F58B-126D-D3C0-139FB60A59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3F1AD6-3F67-C750-970F-1ABC0953C27B}"/>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8" name="Footer Placeholder 7">
            <a:extLst>
              <a:ext uri="{FF2B5EF4-FFF2-40B4-BE49-F238E27FC236}">
                <a16:creationId xmlns:a16="http://schemas.microsoft.com/office/drawing/2014/main" id="{90E69A67-9835-A837-9186-AB116D8F0A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6F9B9B-3016-EC20-DA57-E1E8E18A2D3A}"/>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199484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D23B-E2EB-0ADD-6C40-97091DB1FD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DC1483-C685-A48D-2812-B16D6F4DD176}"/>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4" name="Footer Placeholder 3">
            <a:extLst>
              <a:ext uri="{FF2B5EF4-FFF2-40B4-BE49-F238E27FC236}">
                <a16:creationId xmlns:a16="http://schemas.microsoft.com/office/drawing/2014/main" id="{323E39CC-F931-52F9-18E1-3A988B27F9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F395A9-BA45-4DE1-DE74-73A712A2F85C}"/>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30271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2EA07-4F85-6A1E-7017-1310C699116B}"/>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3" name="Footer Placeholder 2">
            <a:extLst>
              <a:ext uri="{FF2B5EF4-FFF2-40B4-BE49-F238E27FC236}">
                <a16:creationId xmlns:a16="http://schemas.microsoft.com/office/drawing/2014/main" id="{0519992F-5E43-0C64-3079-8B0E9D2E81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C57BA8-CF88-2CDE-EEA2-7774B0B58598}"/>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284443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7C05-D840-7BF2-2DCE-8F1233FE8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08AEF3-E716-CD3B-749D-7D8C91C62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CB889C-3B31-594D-8463-2D5D7DC9B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318D3-B7F5-9B75-6072-636924D7FCD9}"/>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6" name="Footer Placeholder 5">
            <a:extLst>
              <a:ext uri="{FF2B5EF4-FFF2-40B4-BE49-F238E27FC236}">
                <a16:creationId xmlns:a16="http://schemas.microsoft.com/office/drawing/2014/main" id="{303C910A-CAD8-BB2A-8ABC-BD2D7FF9F8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54EA8-07F8-FC75-8A24-9A33C44B55F5}"/>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4227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5155-4D22-4175-FCB5-D5AE51DEA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D3BD6B-3775-A2D8-2157-29FBD1C74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FA3214-2717-7BE3-1141-EDD9D36E1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520D6-EA77-8C5E-433B-EBE04C01B0A1}"/>
              </a:ext>
            </a:extLst>
          </p:cNvPr>
          <p:cNvSpPr>
            <a:spLocks noGrp="1"/>
          </p:cNvSpPr>
          <p:nvPr>
            <p:ph type="dt" sz="half" idx="10"/>
          </p:nvPr>
        </p:nvSpPr>
        <p:spPr/>
        <p:txBody>
          <a:bodyPr/>
          <a:lstStyle/>
          <a:p>
            <a:fld id="{BD95E307-1621-4538-8DA2-CBA990AC7A96}" type="datetimeFigureOut">
              <a:rPr lang="en-GB" smtClean="0"/>
              <a:t>17/12/2024</a:t>
            </a:fld>
            <a:endParaRPr lang="en-GB"/>
          </a:p>
        </p:txBody>
      </p:sp>
      <p:sp>
        <p:nvSpPr>
          <p:cNvPr id="6" name="Footer Placeholder 5">
            <a:extLst>
              <a:ext uri="{FF2B5EF4-FFF2-40B4-BE49-F238E27FC236}">
                <a16:creationId xmlns:a16="http://schemas.microsoft.com/office/drawing/2014/main" id="{5E176E9E-CAC9-5532-0DA2-DC2AB16FF7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517F4-DD0B-61AC-867A-3AC03CC5EA37}"/>
              </a:ext>
            </a:extLst>
          </p:cNvPr>
          <p:cNvSpPr>
            <a:spLocks noGrp="1"/>
          </p:cNvSpPr>
          <p:nvPr>
            <p:ph type="sldNum" sz="quarter" idx="12"/>
          </p:nvPr>
        </p:nvSpPr>
        <p:spPr/>
        <p:txBody>
          <a:bodyPr/>
          <a:lstStyle/>
          <a:p>
            <a:fld id="{F4BDB0FB-07D6-42EE-9855-2879AF41E431}" type="slidenum">
              <a:rPr lang="en-GB" smtClean="0"/>
              <a:t>‹#›</a:t>
            </a:fld>
            <a:endParaRPr lang="en-GB"/>
          </a:p>
        </p:txBody>
      </p:sp>
    </p:spTree>
    <p:extLst>
      <p:ext uri="{BB962C8B-B14F-4D97-AF65-F5344CB8AC3E}">
        <p14:creationId xmlns:p14="http://schemas.microsoft.com/office/powerpoint/2010/main" val="79796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A7A51-FAAD-CCCD-5B6C-48A4125D9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878D2E-89E0-0691-6375-9AACA69B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E18A8-A8BA-3640-3F26-856C3980F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95E307-1621-4538-8DA2-CBA990AC7A96}" type="datetimeFigureOut">
              <a:rPr lang="en-GB" smtClean="0"/>
              <a:t>17/12/2024</a:t>
            </a:fld>
            <a:endParaRPr lang="en-GB"/>
          </a:p>
        </p:txBody>
      </p:sp>
      <p:sp>
        <p:nvSpPr>
          <p:cNvPr id="5" name="Footer Placeholder 4">
            <a:extLst>
              <a:ext uri="{FF2B5EF4-FFF2-40B4-BE49-F238E27FC236}">
                <a16:creationId xmlns:a16="http://schemas.microsoft.com/office/drawing/2014/main" id="{4C1D9ECD-8002-059E-C58B-7860FEE8A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ED7531D-678A-C78E-0789-C20903010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BDB0FB-07D6-42EE-9855-2879AF41E431}" type="slidenum">
              <a:rPr lang="en-GB" smtClean="0"/>
              <a:t>‹#›</a:t>
            </a:fld>
            <a:endParaRPr lang="en-GB"/>
          </a:p>
        </p:txBody>
      </p:sp>
    </p:spTree>
    <p:extLst>
      <p:ext uri="{BB962C8B-B14F-4D97-AF65-F5344CB8AC3E}">
        <p14:creationId xmlns:p14="http://schemas.microsoft.com/office/powerpoint/2010/main" val="398792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phoenixajournal.wordpress.com/2012/02/23/thank-yo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2E2D217-6DB4-334A-9524-04380DA71CEF}"/>
              </a:ext>
            </a:extLst>
          </p:cNvPr>
          <p:cNvPicPr>
            <a:picLocks noChangeAspect="1"/>
          </p:cNvPicPr>
          <p:nvPr/>
        </p:nvPicPr>
        <p:blipFill>
          <a:blip r:embed="rId3"/>
          <a:stretch>
            <a:fillRect/>
          </a:stretch>
        </p:blipFill>
        <p:spPr>
          <a:xfrm>
            <a:off x="10221687" y="0"/>
            <a:ext cx="2038520" cy="6911669"/>
          </a:xfrm>
          <a:prstGeom prst="rect">
            <a:avLst/>
          </a:prstGeom>
        </p:spPr>
      </p:pic>
      <p:pic>
        <p:nvPicPr>
          <p:cNvPr id="7" name="Picture 6">
            <a:extLst>
              <a:ext uri="{FF2B5EF4-FFF2-40B4-BE49-F238E27FC236}">
                <a16:creationId xmlns:a16="http://schemas.microsoft.com/office/drawing/2014/main" id="{4EBA1681-9F75-569B-40FE-E4C9E2712136}"/>
              </a:ext>
            </a:extLst>
          </p:cNvPr>
          <p:cNvPicPr>
            <a:picLocks noChangeAspect="1"/>
          </p:cNvPicPr>
          <p:nvPr/>
        </p:nvPicPr>
        <p:blipFill>
          <a:blip r:embed="rId4"/>
          <a:stretch>
            <a:fillRect/>
          </a:stretch>
        </p:blipFill>
        <p:spPr>
          <a:xfrm>
            <a:off x="2590146" y="351311"/>
            <a:ext cx="5734345" cy="1162110"/>
          </a:xfrm>
          <a:prstGeom prst="rect">
            <a:avLst/>
          </a:prstGeom>
        </p:spPr>
      </p:pic>
      <p:pic>
        <p:nvPicPr>
          <p:cNvPr id="9" name="Picture 8" descr="A red and black text&#10;&#10;Description automatically generated">
            <a:extLst>
              <a:ext uri="{FF2B5EF4-FFF2-40B4-BE49-F238E27FC236}">
                <a16:creationId xmlns:a16="http://schemas.microsoft.com/office/drawing/2014/main" id="{68C662A9-D468-3343-C7F6-FF785AC90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18" y="500580"/>
            <a:ext cx="1859497" cy="827476"/>
          </a:xfrm>
          <a:prstGeom prst="rect">
            <a:avLst/>
          </a:prstGeom>
        </p:spPr>
      </p:pic>
      <p:pic>
        <p:nvPicPr>
          <p:cNvPr id="1026" name="Picture 11" descr="A close-up of a logo&#10;&#10;Description automatically generated">
            <a:extLst>
              <a:ext uri="{FF2B5EF4-FFF2-40B4-BE49-F238E27FC236}">
                <a16:creationId xmlns:a16="http://schemas.microsoft.com/office/drawing/2014/main" id="{B161CB41-ABCC-52B5-0CE7-57EC3EA929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1729" y="391723"/>
            <a:ext cx="1907963" cy="104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408D282-17F5-BCE0-ECC9-499CE509AC9E}"/>
              </a:ext>
            </a:extLst>
          </p:cNvPr>
          <p:cNvSpPr txBox="1"/>
          <p:nvPr/>
        </p:nvSpPr>
        <p:spPr>
          <a:xfrm>
            <a:off x="422318" y="2189131"/>
            <a:ext cx="10017374" cy="458587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This listening project was designed to hear from young people around their knowledge, interest and participation in health and care research</a:t>
            </a:r>
          </a:p>
          <a:p>
            <a:endParaRPr lang="en-US" sz="2000" b="1" dirty="0"/>
          </a:p>
          <a:p>
            <a:endParaRPr lang="en-US" sz="2000" b="1" dirty="0"/>
          </a:p>
          <a:p>
            <a:pPr marL="285750" indent="-285750">
              <a:buFont typeface="Arial" panose="020B0604020202020204" pitchFamily="34" charset="0"/>
              <a:buChar char="•"/>
            </a:pPr>
            <a:r>
              <a:rPr lang="en-US" sz="2000" b="1" dirty="0"/>
              <a:t>10 groups from Mid/ South areas of Essex took part in the project. </a:t>
            </a:r>
          </a:p>
          <a:p>
            <a:r>
              <a:rPr lang="en-US" sz="2000" b="1" dirty="0"/>
              <a:t>       5 of the groups had protected characteristics and 5 were open access groups</a:t>
            </a:r>
          </a:p>
          <a:p>
            <a:endParaRPr lang="en-US" sz="2000" b="1" dirty="0"/>
          </a:p>
          <a:p>
            <a:pPr marL="285750" indent="-285750">
              <a:buFont typeface="Arial" panose="020B0604020202020204" pitchFamily="34" charset="0"/>
              <a:buChar char="•"/>
            </a:pPr>
            <a:r>
              <a:rPr lang="en-US" sz="2000" b="1" dirty="0"/>
              <a:t>We were also able to establish from young people which issues around healthcare are important to them, what the barriers are to their participation and how we could go about involving more young people in health and care research in the future</a:t>
            </a:r>
          </a:p>
          <a:p>
            <a:endParaRPr lang="en-US" dirty="0"/>
          </a:p>
          <a:p>
            <a:r>
              <a:rPr lang="en-US" dirty="0"/>
              <a:t> </a:t>
            </a:r>
          </a:p>
          <a:p>
            <a:endParaRPr lang="en-US" dirty="0"/>
          </a:p>
          <a:p>
            <a:r>
              <a:rPr lang="en-US" dirty="0"/>
              <a:t> </a:t>
            </a:r>
            <a:endParaRPr lang="en-GB" dirty="0"/>
          </a:p>
        </p:txBody>
      </p:sp>
      <p:sp>
        <p:nvSpPr>
          <p:cNvPr id="12" name="Rectangle 4">
            <a:extLst>
              <a:ext uri="{FF2B5EF4-FFF2-40B4-BE49-F238E27FC236}">
                <a16:creationId xmlns:a16="http://schemas.microsoft.com/office/drawing/2014/main" id="{18A9A55D-C8ED-8DF0-33F8-FCD3820406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6127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2A789-EEEF-0D90-55C5-07D917A2276D}"/>
              </a:ext>
            </a:extLst>
          </p:cNvPr>
          <p:cNvPicPr>
            <a:picLocks noChangeAspect="1"/>
          </p:cNvPicPr>
          <p:nvPr/>
        </p:nvPicPr>
        <p:blipFill>
          <a:blip r:embed="rId2"/>
          <a:stretch>
            <a:fillRect/>
          </a:stretch>
        </p:blipFill>
        <p:spPr>
          <a:xfrm>
            <a:off x="5569760" y="0"/>
            <a:ext cx="6622240" cy="6858000"/>
          </a:xfrm>
          <a:prstGeom prst="rect">
            <a:avLst/>
          </a:prstGeom>
        </p:spPr>
      </p:pic>
      <p:pic>
        <p:nvPicPr>
          <p:cNvPr id="4" name="Picture 3">
            <a:extLst>
              <a:ext uri="{FF2B5EF4-FFF2-40B4-BE49-F238E27FC236}">
                <a16:creationId xmlns:a16="http://schemas.microsoft.com/office/drawing/2014/main" id="{898CA224-F819-7046-E811-F66E3B77CDC8}"/>
              </a:ext>
            </a:extLst>
          </p:cNvPr>
          <p:cNvPicPr>
            <a:picLocks noChangeAspect="1"/>
          </p:cNvPicPr>
          <p:nvPr/>
        </p:nvPicPr>
        <p:blipFill>
          <a:blip r:embed="rId3"/>
          <a:srcRect l="5561" t="61362" r="68243"/>
          <a:stretch/>
        </p:blipFill>
        <p:spPr>
          <a:xfrm>
            <a:off x="3641420" y="1282534"/>
            <a:ext cx="2413957" cy="496687"/>
          </a:xfrm>
          <a:prstGeom prst="rect">
            <a:avLst/>
          </a:prstGeom>
        </p:spPr>
      </p:pic>
      <p:pic>
        <p:nvPicPr>
          <p:cNvPr id="6" name="Picture 5">
            <a:extLst>
              <a:ext uri="{FF2B5EF4-FFF2-40B4-BE49-F238E27FC236}">
                <a16:creationId xmlns:a16="http://schemas.microsoft.com/office/drawing/2014/main" id="{A73D619D-D62A-FFA1-3E93-2C05B98274B0}"/>
              </a:ext>
            </a:extLst>
          </p:cNvPr>
          <p:cNvPicPr>
            <a:picLocks noChangeAspect="1"/>
          </p:cNvPicPr>
          <p:nvPr/>
        </p:nvPicPr>
        <p:blipFill>
          <a:blip r:embed="rId3"/>
          <a:srcRect r="38458" b="38262"/>
          <a:stretch/>
        </p:blipFill>
        <p:spPr>
          <a:xfrm>
            <a:off x="267312" y="520576"/>
            <a:ext cx="5444721" cy="761958"/>
          </a:xfrm>
          <a:prstGeom prst="rect">
            <a:avLst/>
          </a:prstGeom>
        </p:spPr>
      </p:pic>
      <p:pic>
        <p:nvPicPr>
          <p:cNvPr id="5" name="Picture 4">
            <a:extLst>
              <a:ext uri="{FF2B5EF4-FFF2-40B4-BE49-F238E27FC236}">
                <a16:creationId xmlns:a16="http://schemas.microsoft.com/office/drawing/2014/main" id="{35CCDA40-314E-0DBB-AC53-E1EE705F83CB}"/>
              </a:ext>
            </a:extLst>
          </p:cNvPr>
          <p:cNvPicPr>
            <a:picLocks noChangeAspect="1"/>
          </p:cNvPicPr>
          <p:nvPr/>
        </p:nvPicPr>
        <p:blipFill>
          <a:blip r:embed="rId3"/>
          <a:srcRect l="61542" r="-178" b="44982"/>
          <a:stretch/>
        </p:blipFill>
        <p:spPr>
          <a:xfrm>
            <a:off x="136683" y="1124920"/>
            <a:ext cx="3414039" cy="678190"/>
          </a:xfrm>
          <a:prstGeom prst="rect">
            <a:avLst/>
          </a:prstGeom>
        </p:spPr>
      </p:pic>
      <p:pic>
        <p:nvPicPr>
          <p:cNvPr id="7" name="Picture 6">
            <a:extLst>
              <a:ext uri="{FF2B5EF4-FFF2-40B4-BE49-F238E27FC236}">
                <a16:creationId xmlns:a16="http://schemas.microsoft.com/office/drawing/2014/main" id="{283B5431-A4E9-050E-9CD0-55989ADDD121}"/>
              </a:ext>
            </a:extLst>
          </p:cNvPr>
          <p:cNvPicPr>
            <a:picLocks noChangeAspect="1"/>
          </p:cNvPicPr>
          <p:nvPr/>
        </p:nvPicPr>
        <p:blipFill>
          <a:blip r:embed="rId3"/>
          <a:srcRect l="31638" t="57073" r="3769" b="53"/>
          <a:stretch/>
        </p:blipFill>
        <p:spPr>
          <a:xfrm>
            <a:off x="200842" y="1733794"/>
            <a:ext cx="5854535" cy="542088"/>
          </a:xfrm>
          <a:prstGeom prst="rect">
            <a:avLst/>
          </a:prstGeom>
        </p:spPr>
      </p:pic>
      <p:sp>
        <p:nvSpPr>
          <p:cNvPr id="10" name="TextBox 9">
            <a:extLst>
              <a:ext uri="{FF2B5EF4-FFF2-40B4-BE49-F238E27FC236}">
                <a16:creationId xmlns:a16="http://schemas.microsoft.com/office/drawing/2014/main" id="{53B83CF5-4D93-3BB1-F611-9D0FCF5E99D1}"/>
              </a:ext>
            </a:extLst>
          </p:cNvPr>
          <p:cNvSpPr txBox="1"/>
          <p:nvPr/>
        </p:nvSpPr>
        <p:spPr>
          <a:xfrm>
            <a:off x="267312" y="2536816"/>
            <a:ext cx="5599098" cy="3416320"/>
          </a:xfrm>
          <a:prstGeom prst="rect">
            <a:avLst/>
          </a:prstGeom>
          <a:noFill/>
          <a:ln w="28575">
            <a:solidFill>
              <a:srgbClr val="00B0F0"/>
            </a:solidFill>
          </a:ln>
        </p:spPr>
        <p:txBody>
          <a:bodyPr wrap="square" rtlCol="0">
            <a:spAutoFit/>
          </a:bodyPr>
          <a:lstStyle/>
          <a:p>
            <a:pPr algn="ctr"/>
            <a:r>
              <a:rPr lang="en-US" b="1" dirty="0"/>
              <a:t>‘Lack of Incentive’ and ‘lack of opportunities to take part’ are the biggest barriers.</a:t>
            </a:r>
          </a:p>
          <a:p>
            <a:pPr algn="ctr"/>
            <a:endParaRPr lang="en-US" b="1" dirty="0"/>
          </a:p>
          <a:p>
            <a:pPr algn="ctr"/>
            <a:r>
              <a:rPr lang="en-US" b="1" dirty="0"/>
              <a:t>Many young people also commented about concerns around confidentiality, </a:t>
            </a:r>
          </a:p>
          <a:p>
            <a:pPr algn="ctr"/>
            <a:r>
              <a:rPr lang="en-US" b="1" dirty="0"/>
              <a:t>with comments like </a:t>
            </a:r>
          </a:p>
          <a:p>
            <a:pPr algn="ctr"/>
            <a:r>
              <a:rPr lang="en-US" b="1" i="1" dirty="0"/>
              <a:t>‘I feel afraid to speak out’ </a:t>
            </a:r>
          </a:p>
          <a:p>
            <a:pPr algn="ctr"/>
            <a:r>
              <a:rPr lang="en-US" b="1" dirty="0"/>
              <a:t>and </a:t>
            </a:r>
          </a:p>
          <a:p>
            <a:pPr algn="ctr"/>
            <a:r>
              <a:rPr lang="en-US" b="1" i="1" dirty="0"/>
              <a:t>‘I would be anxious my answers would not be anonymous’ </a:t>
            </a:r>
          </a:p>
          <a:p>
            <a:endParaRPr lang="en-US" dirty="0"/>
          </a:p>
          <a:p>
            <a:endParaRPr lang="en-GB" dirty="0"/>
          </a:p>
        </p:txBody>
      </p:sp>
      <p:pic>
        <p:nvPicPr>
          <p:cNvPr id="12" name="Picture 11">
            <a:extLst>
              <a:ext uri="{FF2B5EF4-FFF2-40B4-BE49-F238E27FC236}">
                <a16:creationId xmlns:a16="http://schemas.microsoft.com/office/drawing/2014/main" id="{AB7CE1DD-BA2D-786D-9E50-277B8DAE814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53823" r="94869">
                        <a14:foregroundMark x1="57975" y1="19095" x2="57975" y2="19095"/>
                        <a14:foregroundMark x1="66564" y1="22111" x2="66564" y2="22111"/>
                        <a14:foregroundMark x1="67791" y1="24623" x2="67791" y2="24623"/>
                      </a14:backgroundRemoval>
                    </a14:imgEffect>
                  </a14:imgLayer>
                </a14:imgProps>
              </a:ext>
            </a:extLst>
          </a:blip>
          <a:srcRect l="48692"/>
          <a:stretch/>
        </p:blipFill>
        <p:spPr>
          <a:xfrm>
            <a:off x="4686473" y="4967839"/>
            <a:ext cx="1593414" cy="1895740"/>
          </a:xfrm>
          <a:prstGeom prst="rect">
            <a:avLst/>
          </a:prstGeom>
        </p:spPr>
      </p:pic>
      <p:pic>
        <p:nvPicPr>
          <p:cNvPr id="13" name="Picture 12">
            <a:extLst>
              <a:ext uri="{FF2B5EF4-FFF2-40B4-BE49-F238E27FC236}">
                <a16:creationId xmlns:a16="http://schemas.microsoft.com/office/drawing/2014/main" id="{CF91A807-411B-79CE-63CF-5EF6458BD8EB}"/>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9548" b="89950" l="3681" r="34049">
                        <a14:foregroundMark x1="10123" y1="40704" x2="10123" y2="40704"/>
                        <a14:foregroundMark x1="10736" y1="46231" x2="10736" y2="46231"/>
                        <a14:foregroundMark x1="10429" y1="62814" x2="10429" y2="62814"/>
                        <a14:foregroundMark x1="14110" y1="80905" x2="14110" y2="80905"/>
                        <a14:foregroundMark x1="13497" y1="80905" x2="13497" y2="80905"/>
                        <a14:foregroundMark x1="10123" y1="53769" x2="10123" y2="53769"/>
                        <a14:foregroundMark x1="12883" y1="34171" x2="12883" y2="34171"/>
                        <a14:foregroundMark x1="12883" y1="36683" x2="12883" y2="36683"/>
                        <a14:foregroundMark x1="16564" y1="32161" x2="16564" y2="32161"/>
                        <a14:foregroundMark x1="22393" y1="25126" x2="22393" y2="25126"/>
                        <a14:foregroundMark x1="21166" y1="33166" x2="21166" y2="33166"/>
                        <a14:foregroundMark x1="30061" y1="35176" x2="30061" y2="35176"/>
                        <a14:foregroundMark x1="28528" y1="39698" x2="28528" y2="39698"/>
                        <a14:foregroundMark x1="15031" y1="53266" x2="15031" y2="53266"/>
                        <a14:foregroundMark x1="32515" y1="41709" x2="32515" y2="41709"/>
                        <a14:foregroundMark x1="34049" y1="46231" x2="34049" y2="46231"/>
                        <a14:foregroundMark x1="31288" y1="53769" x2="31288" y2="53769"/>
                        <a14:foregroundMark x1="32209" y1="61809" x2="32209" y2="61809"/>
                      </a14:backgroundRemoval>
                    </a14:imgEffect>
                  </a14:imgLayer>
                </a14:imgProps>
              </a:ext>
            </a:extLst>
          </a:blip>
          <a:srcRect r="62300"/>
          <a:stretch/>
        </p:blipFill>
        <p:spPr>
          <a:xfrm>
            <a:off x="-146165" y="4741637"/>
            <a:ext cx="1450206" cy="2348145"/>
          </a:xfrm>
          <a:prstGeom prst="rect">
            <a:avLst/>
          </a:prstGeom>
        </p:spPr>
      </p:pic>
    </p:spTree>
    <p:extLst>
      <p:ext uri="{BB962C8B-B14F-4D97-AF65-F5344CB8AC3E}">
        <p14:creationId xmlns:p14="http://schemas.microsoft.com/office/powerpoint/2010/main" val="219659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C2E23B-67F5-5040-B3A6-24DEF477C6AC}"/>
              </a:ext>
            </a:extLst>
          </p:cNvPr>
          <p:cNvPicPr>
            <a:picLocks noChangeAspect="1"/>
          </p:cNvPicPr>
          <p:nvPr/>
        </p:nvPicPr>
        <p:blipFill>
          <a:blip r:embed="rId2"/>
          <a:stretch>
            <a:fillRect/>
          </a:stretch>
        </p:blipFill>
        <p:spPr>
          <a:xfrm>
            <a:off x="673768" y="672568"/>
            <a:ext cx="7169197" cy="5727494"/>
          </a:xfrm>
          <a:prstGeom prst="rect">
            <a:avLst/>
          </a:prstGeom>
        </p:spPr>
      </p:pic>
      <p:pic>
        <p:nvPicPr>
          <p:cNvPr id="3" name="Picture 2">
            <a:extLst>
              <a:ext uri="{FF2B5EF4-FFF2-40B4-BE49-F238E27FC236}">
                <a16:creationId xmlns:a16="http://schemas.microsoft.com/office/drawing/2014/main" id="{E91CF34A-2588-53CE-1FBF-CF7FBC3AC010}"/>
              </a:ext>
            </a:extLst>
          </p:cNvPr>
          <p:cNvPicPr>
            <a:picLocks noChangeAspect="1"/>
          </p:cNvPicPr>
          <p:nvPr/>
        </p:nvPicPr>
        <p:blipFill>
          <a:blip r:embed="rId3"/>
          <a:srcRect b="59770"/>
          <a:stretch/>
        </p:blipFill>
        <p:spPr>
          <a:xfrm>
            <a:off x="131976" y="306341"/>
            <a:ext cx="8093549" cy="463634"/>
          </a:xfrm>
          <a:prstGeom prst="rect">
            <a:avLst/>
          </a:prstGeom>
        </p:spPr>
      </p:pic>
      <p:sp>
        <p:nvSpPr>
          <p:cNvPr id="8" name="TextBox 7">
            <a:extLst>
              <a:ext uri="{FF2B5EF4-FFF2-40B4-BE49-F238E27FC236}">
                <a16:creationId xmlns:a16="http://schemas.microsoft.com/office/drawing/2014/main" id="{4F8B6658-D514-729A-1ABB-44D9C07E20A2}"/>
              </a:ext>
            </a:extLst>
          </p:cNvPr>
          <p:cNvSpPr txBox="1"/>
          <p:nvPr/>
        </p:nvSpPr>
        <p:spPr>
          <a:xfrm>
            <a:off x="6525726" y="1559036"/>
            <a:ext cx="4619899" cy="1723549"/>
          </a:xfrm>
          <a:prstGeom prst="rect">
            <a:avLst/>
          </a:prstGeom>
          <a:noFill/>
          <a:ln w="28575">
            <a:solidFill>
              <a:srgbClr val="E709BD"/>
            </a:solidFill>
          </a:ln>
        </p:spPr>
        <p:txBody>
          <a:bodyPr wrap="square" rtlCol="0">
            <a:spAutoFit/>
          </a:bodyPr>
          <a:lstStyle/>
          <a:p>
            <a:pPr algn="ctr"/>
            <a:r>
              <a:rPr lang="en-US" sz="2000" b="1" dirty="0"/>
              <a:t>‘Incentives’ was said by almost 60% of young people!</a:t>
            </a:r>
          </a:p>
          <a:p>
            <a:pPr algn="ctr"/>
            <a:endParaRPr lang="en-US" b="1" dirty="0"/>
          </a:p>
          <a:p>
            <a:pPr algn="ctr"/>
            <a:r>
              <a:rPr lang="en-US" sz="2400" b="1" dirty="0"/>
              <a:t>80% </a:t>
            </a:r>
            <a:r>
              <a:rPr lang="en-US" b="1" dirty="0"/>
              <a:t>of the young people that mentioned incentives specifically said </a:t>
            </a:r>
            <a:r>
              <a:rPr lang="en-US" sz="2400" b="1" dirty="0"/>
              <a:t>‘money’</a:t>
            </a:r>
            <a:endParaRPr lang="en-GB" b="1" dirty="0"/>
          </a:p>
        </p:txBody>
      </p:sp>
      <p:sp>
        <p:nvSpPr>
          <p:cNvPr id="9" name="TextBox 8">
            <a:extLst>
              <a:ext uri="{FF2B5EF4-FFF2-40B4-BE49-F238E27FC236}">
                <a16:creationId xmlns:a16="http://schemas.microsoft.com/office/drawing/2014/main" id="{E590DED3-2E97-876D-D0A1-525576AEB332}"/>
              </a:ext>
            </a:extLst>
          </p:cNvPr>
          <p:cNvSpPr txBox="1"/>
          <p:nvPr/>
        </p:nvSpPr>
        <p:spPr>
          <a:xfrm>
            <a:off x="8084123" y="4708646"/>
            <a:ext cx="3657600" cy="1754326"/>
          </a:xfrm>
          <a:prstGeom prst="rect">
            <a:avLst/>
          </a:prstGeom>
          <a:noFill/>
          <a:ln w="28575">
            <a:solidFill>
              <a:srgbClr val="00B0F0"/>
            </a:solidFill>
          </a:ln>
        </p:spPr>
        <p:txBody>
          <a:bodyPr wrap="square" rtlCol="0">
            <a:spAutoFit/>
          </a:bodyPr>
          <a:lstStyle/>
          <a:p>
            <a:pPr algn="ctr"/>
            <a:r>
              <a:rPr lang="en-US" b="1" i="1" dirty="0"/>
              <a:t>It is important to note that young people struggled to understand what ‘taking part in health and care research’ actually meant. This was then an automatic barrier to them getting involved. </a:t>
            </a:r>
            <a:endParaRPr lang="en-GB" b="1" i="1" dirty="0"/>
          </a:p>
        </p:txBody>
      </p:sp>
      <p:pic>
        <p:nvPicPr>
          <p:cNvPr id="10" name="Picture 9">
            <a:extLst>
              <a:ext uri="{FF2B5EF4-FFF2-40B4-BE49-F238E27FC236}">
                <a16:creationId xmlns:a16="http://schemas.microsoft.com/office/drawing/2014/main" id="{0D6AB630-0CD8-FD96-EFCC-AFE57B826712}"/>
              </a:ext>
            </a:extLst>
          </p:cNvPr>
          <p:cNvPicPr>
            <a:picLocks noChangeAspect="1"/>
          </p:cNvPicPr>
          <p:nvPr/>
        </p:nvPicPr>
        <p:blipFill>
          <a:blip r:embed="rId3"/>
          <a:srcRect l="29611" t="52232" r="26944"/>
          <a:stretch/>
        </p:blipFill>
        <p:spPr>
          <a:xfrm>
            <a:off x="8225525" y="295510"/>
            <a:ext cx="3516199" cy="550496"/>
          </a:xfrm>
          <a:prstGeom prst="rect">
            <a:avLst/>
          </a:prstGeom>
        </p:spPr>
      </p:pic>
      <p:pic>
        <p:nvPicPr>
          <p:cNvPr id="12" name="Graphic 11" descr="Line arrow: Slight curve with solid fill">
            <a:extLst>
              <a:ext uri="{FF2B5EF4-FFF2-40B4-BE49-F238E27FC236}">
                <a16:creationId xmlns:a16="http://schemas.microsoft.com/office/drawing/2014/main" id="{20F8A3DB-B049-E2B3-1D58-00C54CCB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588071" flipH="1">
            <a:off x="6696761" y="3527846"/>
            <a:ext cx="1095836" cy="1095836"/>
          </a:xfrm>
          <a:prstGeom prst="rect">
            <a:avLst/>
          </a:prstGeom>
        </p:spPr>
      </p:pic>
      <p:pic>
        <p:nvPicPr>
          <p:cNvPr id="16" name="Picture 15">
            <a:extLst>
              <a:ext uri="{FF2B5EF4-FFF2-40B4-BE49-F238E27FC236}">
                <a16:creationId xmlns:a16="http://schemas.microsoft.com/office/drawing/2014/main" id="{CC997728-4ECE-3A1D-71B8-1B0AB247C50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14" b="89714" l="10652" r="46957">
                        <a14:foregroundMark x1="46957" y1="60571" x2="46957" y2="60571"/>
                        <a14:foregroundMark x1="24348" y1="53143" x2="24348" y2="53143"/>
                        <a14:foregroundMark x1="23478" y1="52571" x2="23478" y2="52571"/>
                        <a14:foregroundMark x1="22826" y1="50286" x2="22826" y2="50286"/>
                        <a14:foregroundMark x1="25217" y1="47429" x2="25217" y2="47429"/>
                      </a14:backgroundRemoval>
                    </a14:imgEffect>
                  </a14:imgLayer>
                </a14:imgProps>
              </a:ext>
            </a:extLst>
          </a:blip>
          <a:srcRect l="6402" r="50000"/>
          <a:stretch/>
        </p:blipFill>
        <p:spPr>
          <a:xfrm>
            <a:off x="8338463" y="3214333"/>
            <a:ext cx="1790693" cy="1562565"/>
          </a:xfrm>
          <a:prstGeom prst="rect">
            <a:avLst/>
          </a:prstGeom>
        </p:spPr>
      </p:pic>
      <p:pic>
        <p:nvPicPr>
          <p:cNvPr id="18" name="Picture 17">
            <a:extLst>
              <a:ext uri="{FF2B5EF4-FFF2-40B4-BE49-F238E27FC236}">
                <a16:creationId xmlns:a16="http://schemas.microsoft.com/office/drawing/2014/main" id="{A7FB52DA-D937-D15B-F94B-29B68E63A0E3}"/>
              </a:ext>
            </a:extLst>
          </p:cNvPr>
          <p:cNvPicPr>
            <a:picLocks noChangeAspect="1"/>
          </p:cNvPicPr>
          <p:nvPr/>
        </p:nvPicPr>
        <p:blipFill>
          <a:blip r:embed="rId8"/>
          <a:stretch>
            <a:fillRect/>
          </a:stretch>
        </p:blipFill>
        <p:spPr>
          <a:xfrm>
            <a:off x="0" y="5247981"/>
            <a:ext cx="2638793" cy="1371791"/>
          </a:xfrm>
          <a:prstGeom prst="rect">
            <a:avLst/>
          </a:prstGeom>
        </p:spPr>
      </p:pic>
    </p:spTree>
    <p:extLst>
      <p:ext uri="{BB962C8B-B14F-4D97-AF65-F5344CB8AC3E}">
        <p14:creationId xmlns:p14="http://schemas.microsoft.com/office/powerpoint/2010/main" val="288806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nk and white square with black text&#10;&#10;Description automatically generated">
            <a:extLst>
              <a:ext uri="{FF2B5EF4-FFF2-40B4-BE49-F238E27FC236}">
                <a16:creationId xmlns:a16="http://schemas.microsoft.com/office/drawing/2014/main" id="{16C4D70E-A18E-2E25-BC9E-697E984F4C55}"/>
              </a:ext>
            </a:extLst>
          </p:cNvPr>
          <p:cNvPicPr>
            <a:picLocks noChangeAspect="1"/>
          </p:cNvPicPr>
          <p:nvPr/>
        </p:nvPicPr>
        <p:blipFill>
          <a:blip r:embed="rId2"/>
          <a:srcRect t="1668"/>
          <a:stretch/>
        </p:blipFill>
        <p:spPr>
          <a:xfrm>
            <a:off x="4948837" y="0"/>
            <a:ext cx="7334758" cy="6857999"/>
          </a:xfrm>
          <a:prstGeom prst="rect">
            <a:avLst/>
          </a:prstGeom>
          <a:ln>
            <a:noFill/>
          </a:ln>
        </p:spPr>
      </p:pic>
      <p:pic>
        <p:nvPicPr>
          <p:cNvPr id="5" name="Picture 4">
            <a:extLst>
              <a:ext uri="{FF2B5EF4-FFF2-40B4-BE49-F238E27FC236}">
                <a16:creationId xmlns:a16="http://schemas.microsoft.com/office/drawing/2014/main" id="{D323FA31-9389-B173-876C-9E3DCC9EBEBC}"/>
              </a:ext>
            </a:extLst>
          </p:cNvPr>
          <p:cNvPicPr>
            <a:picLocks noChangeAspect="1"/>
          </p:cNvPicPr>
          <p:nvPr/>
        </p:nvPicPr>
        <p:blipFill>
          <a:blip r:embed="rId3"/>
          <a:srcRect l="1" t="18698" r="48289" b="43160"/>
          <a:stretch/>
        </p:blipFill>
        <p:spPr>
          <a:xfrm>
            <a:off x="462989" y="134666"/>
            <a:ext cx="4580352" cy="433633"/>
          </a:xfrm>
          <a:prstGeom prst="rect">
            <a:avLst/>
          </a:prstGeom>
        </p:spPr>
      </p:pic>
      <p:pic>
        <p:nvPicPr>
          <p:cNvPr id="6" name="Picture 5">
            <a:extLst>
              <a:ext uri="{FF2B5EF4-FFF2-40B4-BE49-F238E27FC236}">
                <a16:creationId xmlns:a16="http://schemas.microsoft.com/office/drawing/2014/main" id="{148AB56C-B78E-13DF-FB2A-16C7241B75E1}"/>
              </a:ext>
            </a:extLst>
          </p:cNvPr>
          <p:cNvPicPr>
            <a:picLocks noChangeAspect="1"/>
          </p:cNvPicPr>
          <p:nvPr/>
        </p:nvPicPr>
        <p:blipFill>
          <a:blip r:embed="rId3"/>
          <a:srcRect l="24448" t="61858" r="36939" b="-1"/>
          <a:stretch/>
        </p:blipFill>
        <p:spPr>
          <a:xfrm>
            <a:off x="1142332" y="942684"/>
            <a:ext cx="3420241" cy="433632"/>
          </a:xfrm>
          <a:prstGeom prst="rect">
            <a:avLst/>
          </a:prstGeom>
        </p:spPr>
      </p:pic>
      <p:pic>
        <p:nvPicPr>
          <p:cNvPr id="7" name="Picture 6">
            <a:extLst>
              <a:ext uri="{FF2B5EF4-FFF2-40B4-BE49-F238E27FC236}">
                <a16:creationId xmlns:a16="http://schemas.microsoft.com/office/drawing/2014/main" id="{38F703C4-8AC3-15A7-4149-357DF9844647}"/>
              </a:ext>
            </a:extLst>
          </p:cNvPr>
          <p:cNvPicPr>
            <a:picLocks noChangeAspect="1"/>
          </p:cNvPicPr>
          <p:nvPr/>
        </p:nvPicPr>
        <p:blipFill>
          <a:blip r:embed="rId3"/>
          <a:srcRect l="51267" t="21775" r="6057" b="47545"/>
          <a:stretch/>
        </p:blipFill>
        <p:spPr>
          <a:xfrm>
            <a:off x="61557" y="572799"/>
            <a:ext cx="3780148" cy="348793"/>
          </a:xfrm>
          <a:prstGeom prst="rect">
            <a:avLst/>
          </a:prstGeom>
        </p:spPr>
      </p:pic>
      <p:pic>
        <p:nvPicPr>
          <p:cNvPr id="9" name="Picture 8">
            <a:extLst>
              <a:ext uri="{FF2B5EF4-FFF2-40B4-BE49-F238E27FC236}">
                <a16:creationId xmlns:a16="http://schemas.microsoft.com/office/drawing/2014/main" id="{15BF478C-ED77-9718-CA07-AF2EFA6E442F}"/>
              </a:ext>
            </a:extLst>
          </p:cNvPr>
          <p:cNvPicPr>
            <a:picLocks noChangeAspect="1"/>
          </p:cNvPicPr>
          <p:nvPr/>
        </p:nvPicPr>
        <p:blipFill>
          <a:blip r:embed="rId4"/>
          <a:srcRect l="976" t="62248" r="75659" b="-391"/>
          <a:stretch/>
        </p:blipFill>
        <p:spPr>
          <a:xfrm>
            <a:off x="3850492" y="568299"/>
            <a:ext cx="2069541" cy="433632"/>
          </a:xfrm>
          <a:prstGeom prst="rect">
            <a:avLst/>
          </a:prstGeom>
        </p:spPr>
      </p:pic>
      <p:pic>
        <p:nvPicPr>
          <p:cNvPr id="13" name="Picture 12">
            <a:extLst>
              <a:ext uri="{FF2B5EF4-FFF2-40B4-BE49-F238E27FC236}">
                <a16:creationId xmlns:a16="http://schemas.microsoft.com/office/drawing/2014/main" id="{71E9CED9-856A-F2B7-9AA3-9C5A0BCB8BC8}"/>
              </a:ext>
            </a:extLst>
          </p:cNvPr>
          <p:cNvPicPr>
            <a:picLocks noChangeAspect="1"/>
          </p:cNvPicPr>
          <p:nvPr/>
        </p:nvPicPr>
        <p:blipFill>
          <a:blip r:embed="rId3"/>
          <a:srcRect l="63267" t="61951"/>
          <a:stretch/>
        </p:blipFill>
        <p:spPr>
          <a:xfrm>
            <a:off x="1320957" y="1338925"/>
            <a:ext cx="3253728" cy="432575"/>
          </a:xfrm>
          <a:prstGeom prst="rect">
            <a:avLst/>
          </a:prstGeom>
        </p:spPr>
      </p:pic>
      <p:sp>
        <p:nvSpPr>
          <p:cNvPr id="15" name="TextBox 14">
            <a:extLst>
              <a:ext uri="{FF2B5EF4-FFF2-40B4-BE49-F238E27FC236}">
                <a16:creationId xmlns:a16="http://schemas.microsoft.com/office/drawing/2014/main" id="{9502B34B-04C7-0748-6F10-8C4540849DFA}"/>
              </a:ext>
            </a:extLst>
          </p:cNvPr>
          <p:cNvSpPr txBox="1"/>
          <p:nvPr/>
        </p:nvSpPr>
        <p:spPr>
          <a:xfrm>
            <a:off x="876107" y="2059380"/>
            <a:ext cx="4146105" cy="1015663"/>
          </a:xfrm>
          <a:prstGeom prst="rect">
            <a:avLst/>
          </a:prstGeom>
          <a:noFill/>
          <a:ln w="28575">
            <a:solidFill>
              <a:srgbClr val="00B0F0"/>
            </a:solidFill>
          </a:ln>
        </p:spPr>
        <p:txBody>
          <a:bodyPr wrap="square" rtlCol="0">
            <a:spAutoFit/>
          </a:bodyPr>
          <a:lstStyle/>
          <a:p>
            <a:pPr algn="ctr"/>
            <a:r>
              <a:rPr lang="en-US" sz="2000" b="1" dirty="0"/>
              <a:t>‘Social media’ </a:t>
            </a:r>
          </a:p>
          <a:p>
            <a:pPr algn="ctr"/>
            <a:r>
              <a:rPr lang="en-US" sz="2000" b="1" dirty="0"/>
              <a:t>was said more than </a:t>
            </a:r>
            <a:r>
              <a:rPr lang="en-US" sz="2000" b="1" dirty="0" err="1"/>
              <a:t>2x</a:t>
            </a:r>
            <a:r>
              <a:rPr lang="en-US" sz="2000" b="1" dirty="0"/>
              <a:t> the next most popular answer of ‘School’</a:t>
            </a:r>
            <a:endParaRPr lang="en-US" b="1" dirty="0"/>
          </a:p>
        </p:txBody>
      </p:sp>
      <p:pic>
        <p:nvPicPr>
          <p:cNvPr id="18" name="Picture 17">
            <a:extLst>
              <a:ext uri="{FF2B5EF4-FFF2-40B4-BE49-F238E27FC236}">
                <a16:creationId xmlns:a16="http://schemas.microsoft.com/office/drawing/2014/main" id="{A0F0452B-2137-4770-FF63-07CD579B14D8}"/>
              </a:ext>
            </a:extLst>
          </p:cNvPr>
          <p:cNvPicPr>
            <a:picLocks noChangeAspect="1"/>
          </p:cNvPicPr>
          <p:nvPr/>
        </p:nvPicPr>
        <p:blipFill>
          <a:blip r:embed="rId5"/>
          <a:srcRect l="14573" r="14594"/>
          <a:stretch/>
        </p:blipFill>
        <p:spPr>
          <a:xfrm>
            <a:off x="132318" y="3535280"/>
            <a:ext cx="5341850" cy="1289533"/>
          </a:xfrm>
          <a:prstGeom prst="rect">
            <a:avLst/>
          </a:prstGeom>
        </p:spPr>
      </p:pic>
      <p:pic>
        <p:nvPicPr>
          <p:cNvPr id="19" name="Picture 18">
            <a:extLst>
              <a:ext uri="{FF2B5EF4-FFF2-40B4-BE49-F238E27FC236}">
                <a16:creationId xmlns:a16="http://schemas.microsoft.com/office/drawing/2014/main" id="{1A06C234-478C-D33F-233F-B13A741014FB}"/>
              </a:ext>
            </a:extLst>
          </p:cNvPr>
          <p:cNvPicPr>
            <a:picLocks noChangeAspect="1"/>
          </p:cNvPicPr>
          <p:nvPr/>
        </p:nvPicPr>
        <p:blipFill>
          <a:blip r:embed="rId5"/>
          <a:srcRect l="85697" b="21922"/>
          <a:stretch/>
        </p:blipFill>
        <p:spPr>
          <a:xfrm>
            <a:off x="309394" y="4744474"/>
            <a:ext cx="1133426" cy="1057959"/>
          </a:xfrm>
          <a:prstGeom prst="rect">
            <a:avLst/>
          </a:prstGeom>
        </p:spPr>
      </p:pic>
      <p:pic>
        <p:nvPicPr>
          <p:cNvPr id="20" name="Picture 19">
            <a:extLst>
              <a:ext uri="{FF2B5EF4-FFF2-40B4-BE49-F238E27FC236}">
                <a16:creationId xmlns:a16="http://schemas.microsoft.com/office/drawing/2014/main" id="{C59B4468-0D02-E217-FE5C-9604A314FAD0}"/>
              </a:ext>
            </a:extLst>
          </p:cNvPr>
          <p:cNvPicPr>
            <a:picLocks noChangeAspect="1"/>
          </p:cNvPicPr>
          <p:nvPr/>
        </p:nvPicPr>
        <p:blipFill>
          <a:blip r:embed="rId5"/>
          <a:srcRect r="85427"/>
          <a:stretch/>
        </p:blipFill>
        <p:spPr>
          <a:xfrm>
            <a:off x="3866094" y="4542132"/>
            <a:ext cx="1177247" cy="1381318"/>
          </a:xfrm>
          <a:prstGeom prst="rect">
            <a:avLst/>
          </a:prstGeom>
        </p:spPr>
      </p:pic>
    </p:spTree>
    <p:extLst>
      <p:ext uri="{BB962C8B-B14F-4D97-AF65-F5344CB8AC3E}">
        <p14:creationId xmlns:p14="http://schemas.microsoft.com/office/powerpoint/2010/main" val="3390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223FB1-78CF-E121-2A45-18EF7B2B4CF7}"/>
              </a:ext>
            </a:extLst>
          </p:cNvPr>
          <p:cNvSpPr txBox="1"/>
          <p:nvPr/>
        </p:nvSpPr>
        <p:spPr>
          <a:xfrm>
            <a:off x="649196" y="428389"/>
            <a:ext cx="11003132" cy="7355860"/>
          </a:xfrm>
          <a:prstGeom prst="rect">
            <a:avLst/>
          </a:prstGeom>
          <a:noFill/>
        </p:spPr>
        <p:txBody>
          <a:bodyPr wrap="square" rtlCol="0">
            <a:spAutoFit/>
          </a:bodyPr>
          <a:lstStyle/>
          <a:p>
            <a:pPr algn="ctr"/>
            <a:r>
              <a:rPr lang="en-US" sz="2000" b="1" dirty="0"/>
              <a:t>Young people struggled to understand what ‘taking part in health and care research’ meant and why they would be asked to participate in it. </a:t>
            </a:r>
          </a:p>
          <a:p>
            <a:pPr algn="ctr"/>
            <a:endParaRPr lang="en-US" b="1" dirty="0"/>
          </a:p>
          <a:p>
            <a:pPr algn="ctr"/>
            <a:r>
              <a:rPr lang="en-US" dirty="0"/>
              <a:t>More work needs to be done to </a:t>
            </a:r>
            <a:r>
              <a:rPr lang="en-US" sz="2000" b="1" dirty="0"/>
              <a:t>clearly communicate what it is</a:t>
            </a:r>
            <a:r>
              <a:rPr lang="en-US" dirty="0"/>
              <a:t>, </a:t>
            </a:r>
          </a:p>
          <a:p>
            <a:pPr algn="ctr"/>
            <a:r>
              <a:rPr lang="en-US" dirty="0"/>
              <a:t>what it involves and in creating more opportunities specifically </a:t>
            </a:r>
          </a:p>
          <a:p>
            <a:pPr algn="ctr"/>
            <a:r>
              <a:rPr lang="en-US" dirty="0"/>
              <a:t>aimed at young people. </a:t>
            </a:r>
          </a:p>
          <a:p>
            <a:pPr algn="ctr"/>
            <a:endParaRPr lang="en-US" dirty="0"/>
          </a:p>
          <a:p>
            <a:pPr algn="ctr"/>
            <a:r>
              <a:rPr lang="en-US" sz="2000" b="1" dirty="0"/>
              <a:t>Young people need to know that their views will be taken seriously and respected, and that just because they are young, does not mean that their views are any less important. </a:t>
            </a:r>
          </a:p>
          <a:p>
            <a:pPr algn="ctr"/>
            <a:r>
              <a:rPr lang="en-US" dirty="0"/>
              <a:t>A good way to do this is to follow up and let them know what a difference their views have made. </a:t>
            </a:r>
          </a:p>
          <a:p>
            <a:pPr algn="ctr"/>
            <a:endParaRPr lang="en-US" dirty="0"/>
          </a:p>
          <a:p>
            <a:pPr algn="ctr"/>
            <a:r>
              <a:rPr lang="en-US" dirty="0"/>
              <a:t>The majority of young people </a:t>
            </a:r>
            <a:r>
              <a:rPr lang="en-US" sz="2000" b="1" dirty="0"/>
              <a:t>HAVE NOT </a:t>
            </a:r>
            <a:r>
              <a:rPr lang="en-US" dirty="0"/>
              <a:t>taken part in health and care research, but  </a:t>
            </a:r>
            <a:r>
              <a:rPr lang="en-US" sz="2000" b="1" dirty="0"/>
              <a:t>WOULD  LIKE TO</a:t>
            </a:r>
          </a:p>
          <a:p>
            <a:pPr algn="ctr"/>
            <a:endParaRPr lang="en-US" sz="2000" b="1" dirty="0"/>
          </a:p>
          <a:p>
            <a:pPr algn="ctr"/>
            <a:r>
              <a:rPr lang="en-US" sz="2000" dirty="0"/>
              <a:t>Confidentiality and knowing how their views will be used is very important, as is a </a:t>
            </a:r>
            <a:r>
              <a:rPr lang="en-US" sz="2400" b="1" dirty="0"/>
              <a:t>clear incentive to take part, such as money!</a:t>
            </a:r>
            <a:endParaRPr lang="en-US" sz="2000" b="1" dirty="0"/>
          </a:p>
          <a:p>
            <a:pPr algn="ctr"/>
            <a:endParaRPr lang="en-US" sz="1200" b="1" dirty="0"/>
          </a:p>
          <a:p>
            <a:pPr algn="ctr"/>
            <a:r>
              <a:rPr lang="en-US" sz="2400" b="1" dirty="0"/>
              <a:t>Mental health </a:t>
            </a:r>
            <a:r>
              <a:rPr lang="en-US" sz="2000" dirty="0"/>
              <a:t>and </a:t>
            </a:r>
            <a:r>
              <a:rPr lang="en-US" sz="2400" b="1" dirty="0"/>
              <a:t>vaping</a:t>
            </a:r>
            <a:r>
              <a:rPr lang="en-US" sz="2000" dirty="0"/>
              <a:t> are issues for young people </a:t>
            </a:r>
          </a:p>
          <a:p>
            <a:pPr algn="ctr"/>
            <a:r>
              <a:rPr lang="en-US" sz="2000" dirty="0"/>
              <a:t>that they would like to see more research on (and get involved with). </a:t>
            </a:r>
          </a:p>
          <a:p>
            <a:pPr algn="ctr"/>
            <a:endParaRPr lang="en-US" sz="2000" dirty="0"/>
          </a:p>
          <a:p>
            <a:pPr algn="ctr"/>
            <a:r>
              <a:rPr lang="en-US" sz="2000" b="1" dirty="0"/>
              <a:t>Social media </a:t>
            </a:r>
            <a:r>
              <a:rPr lang="en-US" dirty="0"/>
              <a:t>would be the best way to let young people </a:t>
            </a:r>
          </a:p>
          <a:p>
            <a:pPr algn="ctr"/>
            <a:r>
              <a:rPr lang="en-US" dirty="0"/>
              <a:t>know about any opportunities to take part in research opportunities. </a:t>
            </a:r>
          </a:p>
          <a:p>
            <a:pPr algn="ctr"/>
            <a:endParaRPr lang="en-US" dirty="0"/>
          </a:p>
          <a:p>
            <a:pPr algn="ctr"/>
            <a:endParaRPr lang="en-US" dirty="0"/>
          </a:p>
          <a:p>
            <a:pPr algn="ctr"/>
            <a:endParaRPr lang="en-US" dirty="0"/>
          </a:p>
        </p:txBody>
      </p:sp>
      <p:pic>
        <p:nvPicPr>
          <p:cNvPr id="6" name="Picture 5" descr="A close-up of a paper&#10;&#10;Description automatically generated">
            <a:extLst>
              <a:ext uri="{FF2B5EF4-FFF2-40B4-BE49-F238E27FC236}">
                <a16:creationId xmlns:a16="http://schemas.microsoft.com/office/drawing/2014/main" id="{74B1596C-226D-502F-6521-15C1AF124179}"/>
              </a:ext>
            </a:extLst>
          </p:cNvPr>
          <p:cNvPicPr>
            <a:picLocks noChangeAspect="1"/>
          </p:cNvPicPr>
          <p:nvPr/>
        </p:nvPicPr>
        <p:blipFill>
          <a:blip r:embed="rId2"/>
          <a:srcRect l="32525" t="1092" r="32961" b="96324"/>
          <a:stretch/>
        </p:blipFill>
        <p:spPr>
          <a:xfrm>
            <a:off x="4169670" y="107839"/>
            <a:ext cx="3852659" cy="404857"/>
          </a:xfrm>
          <a:prstGeom prst="rect">
            <a:avLst/>
          </a:prstGeom>
          <a:ln>
            <a:noFill/>
          </a:ln>
        </p:spPr>
      </p:pic>
      <p:pic>
        <p:nvPicPr>
          <p:cNvPr id="7" name="Picture 6" descr="A close-up of a paper&#10;&#10;Description automatically generated">
            <a:extLst>
              <a:ext uri="{FF2B5EF4-FFF2-40B4-BE49-F238E27FC236}">
                <a16:creationId xmlns:a16="http://schemas.microsoft.com/office/drawing/2014/main" id="{D1282411-596A-9ADF-47A9-6C8366521011}"/>
              </a:ext>
            </a:extLst>
          </p:cNvPr>
          <p:cNvPicPr>
            <a:picLocks noChangeAspect="1"/>
          </p:cNvPicPr>
          <p:nvPr/>
        </p:nvPicPr>
        <p:blipFill>
          <a:blip r:embed="rId2"/>
          <a:srcRect l="85977" t="32685" r="7921" b="62862"/>
          <a:stretch/>
        </p:blipFill>
        <p:spPr>
          <a:xfrm>
            <a:off x="154519" y="3965120"/>
            <a:ext cx="1092143" cy="1118937"/>
          </a:xfrm>
          <a:prstGeom prst="rect">
            <a:avLst/>
          </a:prstGeom>
          <a:ln>
            <a:noFill/>
          </a:ln>
        </p:spPr>
      </p:pic>
      <p:pic>
        <p:nvPicPr>
          <p:cNvPr id="11" name="Picture 10" descr="A close-up of a paper&#10;&#10;Description automatically generated">
            <a:extLst>
              <a:ext uri="{FF2B5EF4-FFF2-40B4-BE49-F238E27FC236}">
                <a16:creationId xmlns:a16="http://schemas.microsoft.com/office/drawing/2014/main" id="{4A8D9615-FE6B-D617-9A7A-D263D35AA9EC}"/>
              </a:ext>
            </a:extLst>
          </p:cNvPr>
          <p:cNvPicPr>
            <a:picLocks noChangeAspect="1"/>
          </p:cNvPicPr>
          <p:nvPr/>
        </p:nvPicPr>
        <p:blipFill>
          <a:blip r:embed="rId2"/>
          <a:srcRect l="84637" t="7653" r="2905" b="87689"/>
          <a:stretch/>
        </p:blipFill>
        <p:spPr>
          <a:xfrm>
            <a:off x="9470857" y="1311144"/>
            <a:ext cx="1676967" cy="880034"/>
          </a:xfrm>
          <a:prstGeom prst="rect">
            <a:avLst/>
          </a:prstGeom>
          <a:ln>
            <a:noFill/>
          </a:ln>
        </p:spPr>
      </p:pic>
      <p:pic>
        <p:nvPicPr>
          <p:cNvPr id="13" name="Picture 12" descr="A close-up of a paper&#10;&#10;Description automatically generated">
            <a:extLst>
              <a:ext uri="{FF2B5EF4-FFF2-40B4-BE49-F238E27FC236}">
                <a16:creationId xmlns:a16="http://schemas.microsoft.com/office/drawing/2014/main" id="{2963C5C1-BC99-D286-03CF-82EF44FE937F}"/>
              </a:ext>
            </a:extLst>
          </p:cNvPr>
          <p:cNvPicPr>
            <a:picLocks noChangeAspect="1"/>
          </p:cNvPicPr>
          <p:nvPr/>
        </p:nvPicPr>
        <p:blipFill>
          <a:blip r:embed="rId2"/>
          <a:srcRect l="84637" t="7653" r="2905" b="87689"/>
          <a:stretch/>
        </p:blipFill>
        <p:spPr>
          <a:xfrm flipH="1">
            <a:off x="1141766" y="1311144"/>
            <a:ext cx="1676967" cy="880034"/>
          </a:xfrm>
          <a:prstGeom prst="rect">
            <a:avLst/>
          </a:prstGeom>
          <a:ln>
            <a:noFill/>
          </a:ln>
        </p:spPr>
      </p:pic>
      <p:pic>
        <p:nvPicPr>
          <p:cNvPr id="17" name="Picture 16" descr="A yellow character holding a sign surrounded by white people&#10;&#10;Description automatically generated">
            <a:extLst>
              <a:ext uri="{FF2B5EF4-FFF2-40B4-BE49-F238E27FC236}">
                <a16:creationId xmlns:a16="http://schemas.microsoft.com/office/drawing/2014/main" id="{3C82D8CA-A4B2-01D3-BCCF-A8156D14D7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43120" y="4798314"/>
            <a:ext cx="2181471" cy="2013498"/>
          </a:xfrm>
          <a:prstGeom prst="rect">
            <a:avLst/>
          </a:prstGeom>
        </p:spPr>
      </p:pic>
      <p:sp>
        <p:nvSpPr>
          <p:cNvPr id="19" name="TextBox 18">
            <a:extLst>
              <a:ext uri="{FF2B5EF4-FFF2-40B4-BE49-F238E27FC236}">
                <a16:creationId xmlns:a16="http://schemas.microsoft.com/office/drawing/2014/main" id="{766CBC0E-3712-8897-2E35-358770AD7C8C}"/>
              </a:ext>
            </a:extLst>
          </p:cNvPr>
          <p:cNvSpPr txBox="1"/>
          <p:nvPr/>
        </p:nvSpPr>
        <p:spPr>
          <a:xfrm>
            <a:off x="4572000" y="4835652"/>
            <a:ext cx="3048000" cy="230832"/>
          </a:xfrm>
          <a:prstGeom prst="rect">
            <a:avLst/>
          </a:prstGeom>
          <a:noFill/>
        </p:spPr>
        <p:txBody>
          <a:bodyPr wrap="square" rtlCol="0">
            <a:spAutoFit/>
          </a:bodyPr>
          <a:lstStyle/>
          <a:p>
            <a:r>
              <a:rPr lang="en-GB" sz="900">
                <a:hlinkClick r:id="rId4" tooltip="http://phoenixajournal.wordpress.com/2012/02/23/thank-you/"/>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59349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with different colored bars&#10;&#10;Description automatically generated">
            <a:extLst>
              <a:ext uri="{FF2B5EF4-FFF2-40B4-BE49-F238E27FC236}">
                <a16:creationId xmlns:a16="http://schemas.microsoft.com/office/drawing/2014/main" id="{31C688A4-E862-A6A8-1AF7-D19FC3D9FD6E}"/>
              </a:ext>
            </a:extLst>
          </p:cNvPr>
          <p:cNvPicPr>
            <a:picLocks noChangeAspect="1"/>
          </p:cNvPicPr>
          <p:nvPr/>
        </p:nvPicPr>
        <p:blipFill>
          <a:blip r:embed="rId2"/>
          <a:srcRect l="600"/>
          <a:stretch/>
        </p:blipFill>
        <p:spPr>
          <a:xfrm>
            <a:off x="1082334" y="1211484"/>
            <a:ext cx="9791001" cy="507283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9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81F0A2-A8DD-85AA-720A-9AB1271CC7E7}"/>
              </a:ext>
            </a:extLst>
          </p:cNvPr>
          <p:cNvPicPr>
            <a:picLocks noChangeAspect="1"/>
          </p:cNvPicPr>
          <p:nvPr/>
        </p:nvPicPr>
        <p:blipFill>
          <a:blip r:embed="rId3"/>
          <a:srcRect l="45370" t="78955" r="15870"/>
          <a:stretch/>
        </p:blipFill>
        <p:spPr>
          <a:xfrm>
            <a:off x="9032008" y="4659086"/>
            <a:ext cx="3062815" cy="1198693"/>
          </a:xfrm>
          <a:prstGeom prst="rect">
            <a:avLst/>
          </a:prstGeom>
        </p:spPr>
      </p:pic>
      <p:pic>
        <p:nvPicPr>
          <p:cNvPr id="12" name="Picture 11">
            <a:extLst>
              <a:ext uri="{FF2B5EF4-FFF2-40B4-BE49-F238E27FC236}">
                <a16:creationId xmlns:a16="http://schemas.microsoft.com/office/drawing/2014/main" id="{D7C45966-6F61-852F-BCF2-85715C8675DB}"/>
              </a:ext>
            </a:extLst>
          </p:cNvPr>
          <p:cNvPicPr>
            <a:picLocks noChangeAspect="1"/>
          </p:cNvPicPr>
          <p:nvPr/>
        </p:nvPicPr>
        <p:blipFill>
          <a:blip r:embed="rId3"/>
          <a:srcRect l="65344" t="27630" b="50000"/>
          <a:stretch/>
        </p:blipFill>
        <p:spPr>
          <a:xfrm>
            <a:off x="6679820" y="5358004"/>
            <a:ext cx="2669104" cy="1241873"/>
          </a:xfrm>
          <a:prstGeom prst="rect">
            <a:avLst/>
          </a:prstGeom>
        </p:spPr>
      </p:pic>
      <p:pic>
        <p:nvPicPr>
          <p:cNvPr id="4" name="Picture 3">
            <a:extLst>
              <a:ext uri="{FF2B5EF4-FFF2-40B4-BE49-F238E27FC236}">
                <a16:creationId xmlns:a16="http://schemas.microsoft.com/office/drawing/2014/main" id="{52BB7B55-B94F-AE69-9807-5F2958E70CBA}"/>
              </a:ext>
            </a:extLst>
          </p:cNvPr>
          <p:cNvPicPr>
            <a:picLocks noChangeAspect="1"/>
          </p:cNvPicPr>
          <p:nvPr/>
        </p:nvPicPr>
        <p:blipFill>
          <a:blip r:embed="rId4"/>
          <a:srcRect t="8100"/>
          <a:stretch/>
        </p:blipFill>
        <p:spPr>
          <a:xfrm>
            <a:off x="2880115" y="643780"/>
            <a:ext cx="6183892" cy="4497165"/>
          </a:xfrm>
          <a:prstGeom prst="rect">
            <a:avLst/>
          </a:prstGeom>
        </p:spPr>
      </p:pic>
      <p:pic>
        <p:nvPicPr>
          <p:cNvPr id="10" name="Picture 9">
            <a:extLst>
              <a:ext uri="{FF2B5EF4-FFF2-40B4-BE49-F238E27FC236}">
                <a16:creationId xmlns:a16="http://schemas.microsoft.com/office/drawing/2014/main" id="{FEFCEC9E-A13B-8BB3-D17A-FE2EF1355011}"/>
              </a:ext>
            </a:extLst>
          </p:cNvPr>
          <p:cNvPicPr>
            <a:picLocks noChangeAspect="1"/>
          </p:cNvPicPr>
          <p:nvPr/>
        </p:nvPicPr>
        <p:blipFill>
          <a:blip r:embed="rId3"/>
          <a:srcRect t="24754" r="69226" b="45991"/>
          <a:stretch/>
        </p:blipFill>
        <p:spPr>
          <a:xfrm>
            <a:off x="1448747" y="5303528"/>
            <a:ext cx="2213863" cy="1516964"/>
          </a:xfrm>
          <a:prstGeom prst="rect">
            <a:avLst/>
          </a:prstGeom>
        </p:spPr>
      </p:pic>
      <p:pic>
        <p:nvPicPr>
          <p:cNvPr id="3" name="Picture 2">
            <a:extLst>
              <a:ext uri="{FF2B5EF4-FFF2-40B4-BE49-F238E27FC236}">
                <a16:creationId xmlns:a16="http://schemas.microsoft.com/office/drawing/2014/main" id="{FE1E6326-AC6A-3131-8DB3-4AEA8A41A830}"/>
              </a:ext>
            </a:extLst>
          </p:cNvPr>
          <p:cNvPicPr>
            <a:picLocks noChangeAspect="1"/>
          </p:cNvPicPr>
          <p:nvPr/>
        </p:nvPicPr>
        <p:blipFill>
          <a:blip r:embed="rId4"/>
          <a:srcRect t="1070" b="90846"/>
          <a:stretch/>
        </p:blipFill>
        <p:spPr>
          <a:xfrm>
            <a:off x="2279299" y="155487"/>
            <a:ext cx="7633401" cy="488293"/>
          </a:xfrm>
          <a:prstGeom prst="rect">
            <a:avLst/>
          </a:prstGeom>
        </p:spPr>
      </p:pic>
      <p:pic>
        <p:nvPicPr>
          <p:cNvPr id="7" name="Picture 6">
            <a:extLst>
              <a:ext uri="{FF2B5EF4-FFF2-40B4-BE49-F238E27FC236}">
                <a16:creationId xmlns:a16="http://schemas.microsoft.com/office/drawing/2014/main" id="{59950CC7-DA47-C3E6-5D95-C9C612980647}"/>
              </a:ext>
            </a:extLst>
          </p:cNvPr>
          <p:cNvPicPr>
            <a:picLocks noChangeAspect="1"/>
          </p:cNvPicPr>
          <p:nvPr/>
        </p:nvPicPr>
        <p:blipFill>
          <a:blip r:embed="rId3"/>
          <a:srcRect l="5234" r="65468" b="75246"/>
          <a:stretch/>
        </p:blipFill>
        <p:spPr>
          <a:xfrm>
            <a:off x="370113" y="947057"/>
            <a:ext cx="2287899" cy="1393372"/>
          </a:xfrm>
          <a:prstGeom prst="rect">
            <a:avLst/>
          </a:prstGeom>
        </p:spPr>
      </p:pic>
      <p:pic>
        <p:nvPicPr>
          <p:cNvPr id="8" name="Picture 7">
            <a:extLst>
              <a:ext uri="{FF2B5EF4-FFF2-40B4-BE49-F238E27FC236}">
                <a16:creationId xmlns:a16="http://schemas.microsoft.com/office/drawing/2014/main" id="{5C3AECD0-A2F2-2CCC-82B9-5F0D9BC27A33}"/>
              </a:ext>
            </a:extLst>
          </p:cNvPr>
          <p:cNvPicPr>
            <a:picLocks noChangeAspect="1"/>
          </p:cNvPicPr>
          <p:nvPr/>
        </p:nvPicPr>
        <p:blipFill>
          <a:blip r:embed="rId3"/>
          <a:srcRect l="38899" r="34168" b="75246"/>
          <a:stretch/>
        </p:blipFill>
        <p:spPr>
          <a:xfrm>
            <a:off x="747132" y="2368374"/>
            <a:ext cx="2046955" cy="1356134"/>
          </a:xfrm>
          <a:prstGeom prst="rect">
            <a:avLst/>
          </a:prstGeom>
        </p:spPr>
      </p:pic>
      <p:pic>
        <p:nvPicPr>
          <p:cNvPr id="9" name="Picture 8">
            <a:extLst>
              <a:ext uri="{FF2B5EF4-FFF2-40B4-BE49-F238E27FC236}">
                <a16:creationId xmlns:a16="http://schemas.microsoft.com/office/drawing/2014/main" id="{98E388FD-C069-766E-4A29-5F9521FCF0CC}"/>
              </a:ext>
            </a:extLst>
          </p:cNvPr>
          <p:cNvPicPr>
            <a:picLocks noChangeAspect="1"/>
          </p:cNvPicPr>
          <p:nvPr/>
        </p:nvPicPr>
        <p:blipFill>
          <a:blip r:embed="rId3"/>
          <a:srcRect l="69605" b="71541"/>
          <a:stretch/>
        </p:blipFill>
        <p:spPr>
          <a:xfrm>
            <a:off x="82524" y="3954583"/>
            <a:ext cx="2396503" cy="1617426"/>
          </a:xfrm>
          <a:prstGeom prst="rect">
            <a:avLst/>
          </a:prstGeom>
        </p:spPr>
      </p:pic>
      <p:pic>
        <p:nvPicPr>
          <p:cNvPr id="11" name="Picture 10">
            <a:extLst>
              <a:ext uri="{FF2B5EF4-FFF2-40B4-BE49-F238E27FC236}">
                <a16:creationId xmlns:a16="http://schemas.microsoft.com/office/drawing/2014/main" id="{AA577A97-87B3-B8FE-4BD1-3F92CA5365B0}"/>
              </a:ext>
            </a:extLst>
          </p:cNvPr>
          <p:cNvPicPr>
            <a:picLocks noChangeAspect="1"/>
          </p:cNvPicPr>
          <p:nvPr/>
        </p:nvPicPr>
        <p:blipFill>
          <a:blip r:embed="rId3"/>
          <a:srcRect l="31502" t="25402" r="34279" b="52457"/>
          <a:stretch/>
        </p:blipFill>
        <p:spPr>
          <a:xfrm>
            <a:off x="3914037" y="5314475"/>
            <a:ext cx="2651672" cy="1236725"/>
          </a:xfrm>
          <a:prstGeom prst="rect">
            <a:avLst/>
          </a:prstGeom>
        </p:spPr>
      </p:pic>
      <p:pic>
        <p:nvPicPr>
          <p:cNvPr id="13" name="Picture 12">
            <a:extLst>
              <a:ext uri="{FF2B5EF4-FFF2-40B4-BE49-F238E27FC236}">
                <a16:creationId xmlns:a16="http://schemas.microsoft.com/office/drawing/2014/main" id="{00BF1B14-97AA-8B39-06DF-DC6C32DCED86}"/>
              </a:ext>
            </a:extLst>
          </p:cNvPr>
          <p:cNvPicPr>
            <a:picLocks noChangeAspect="1"/>
          </p:cNvPicPr>
          <p:nvPr/>
        </p:nvPicPr>
        <p:blipFill>
          <a:blip r:embed="rId3"/>
          <a:srcRect l="9991" t="53282" r="57097" b="21472"/>
          <a:stretch/>
        </p:blipFill>
        <p:spPr>
          <a:xfrm>
            <a:off x="9636173" y="550164"/>
            <a:ext cx="2509417" cy="1387493"/>
          </a:xfrm>
          <a:prstGeom prst="rect">
            <a:avLst/>
          </a:prstGeom>
        </p:spPr>
      </p:pic>
      <p:pic>
        <p:nvPicPr>
          <p:cNvPr id="14" name="Picture 13">
            <a:extLst>
              <a:ext uri="{FF2B5EF4-FFF2-40B4-BE49-F238E27FC236}">
                <a16:creationId xmlns:a16="http://schemas.microsoft.com/office/drawing/2014/main" id="{84F6E958-E7D6-5518-DC15-28770175ECE9}"/>
              </a:ext>
            </a:extLst>
          </p:cNvPr>
          <p:cNvPicPr>
            <a:picLocks noChangeAspect="1"/>
          </p:cNvPicPr>
          <p:nvPr/>
        </p:nvPicPr>
        <p:blipFill>
          <a:blip r:embed="rId3"/>
          <a:srcRect l="53187" t="53030" r="14333" b="20462"/>
          <a:stretch/>
        </p:blipFill>
        <p:spPr>
          <a:xfrm>
            <a:off x="9140752" y="2108979"/>
            <a:ext cx="2243874" cy="1320021"/>
          </a:xfrm>
          <a:prstGeom prst="rect">
            <a:avLst/>
          </a:prstGeom>
        </p:spPr>
      </p:pic>
      <p:pic>
        <p:nvPicPr>
          <p:cNvPr id="15" name="Picture 14">
            <a:extLst>
              <a:ext uri="{FF2B5EF4-FFF2-40B4-BE49-F238E27FC236}">
                <a16:creationId xmlns:a16="http://schemas.microsoft.com/office/drawing/2014/main" id="{91020180-D8AA-47FF-0BEC-28DFF411927C}"/>
              </a:ext>
            </a:extLst>
          </p:cNvPr>
          <p:cNvPicPr>
            <a:picLocks noChangeAspect="1"/>
          </p:cNvPicPr>
          <p:nvPr/>
        </p:nvPicPr>
        <p:blipFill>
          <a:blip r:embed="rId3"/>
          <a:srcRect l="6002" t="79538" r="56989"/>
          <a:stretch/>
        </p:blipFill>
        <p:spPr>
          <a:xfrm>
            <a:off x="9405473" y="3625942"/>
            <a:ext cx="2592339" cy="1033144"/>
          </a:xfrm>
          <a:prstGeom prst="rect">
            <a:avLst/>
          </a:prstGeom>
        </p:spPr>
      </p:pic>
    </p:spTree>
    <p:extLst>
      <p:ext uri="{BB962C8B-B14F-4D97-AF65-F5344CB8AC3E}">
        <p14:creationId xmlns:p14="http://schemas.microsoft.com/office/powerpoint/2010/main" val="325807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91E8A3-691B-53CE-4DED-1DAF22670E50}"/>
              </a:ext>
            </a:extLst>
          </p:cNvPr>
          <p:cNvPicPr>
            <a:picLocks noChangeAspect="1"/>
          </p:cNvPicPr>
          <p:nvPr/>
        </p:nvPicPr>
        <p:blipFill>
          <a:blip r:embed="rId2"/>
          <a:srcRect t="2767" r="888" b="2036"/>
          <a:stretch/>
        </p:blipFill>
        <p:spPr>
          <a:xfrm>
            <a:off x="178565" y="158964"/>
            <a:ext cx="9247988" cy="3641862"/>
          </a:xfrm>
          <a:prstGeom prst="rect">
            <a:avLst/>
          </a:prstGeom>
          <a:ln>
            <a:noFill/>
          </a:ln>
        </p:spPr>
      </p:pic>
      <p:pic>
        <p:nvPicPr>
          <p:cNvPr id="5" name="Picture 4">
            <a:extLst>
              <a:ext uri="{FF2B5EF4-FFF2-40B4-BE49-F238E27FC236}">
                <a16:creationId xmlns:a16="http://schemas.microsoft.com/office/drawing/2014/main" id="{C4A88C19-AA21-0B57-0471-577578BF8762}"/>
              </a:ext>
            </a:extLst>
          </p:cNvPr>
          <p:cNvPicPr>
            <a:picLocks noChangeAspect="1"/>
          </p:cNvPicPr>
          <p:nvPr/>
        </p:nvPicPr>
        <p:blipFill>
          <a:blip r:embed="rId3"/>
          <a:srcRect t="2456"/>
          <a:stretch/>
        </p:blipFill>
        <p:spPr>
          <a:xfrm>
            <a:off x="2550306" y="4185953"/>
            <a:ext cx="9323876" cy="2405695"/>
          </a:xfrm>
          <a:prstGeom prst="rect">
            <a:avLst/>
          </a:prstGeom>
        </p:spPr>
      </p:pic>
    </p:spTree>
    <p:extLst>
      <p:ext uri="{BB962C8B-B14F-4D97-AF65-F5344CB8AC3E}">
        <p14:creationId xmlns:p14="http://schemas.microsoft.com/office/powerpoint/2010/main" val="299039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7BBE46-699C-D570-2967-046FD6167D90}"/>
              </a:ext>
            </a:extLst>
          </p:cNvPr>
          <p:cNvPicPr>
            <a:picLocks noChangeAspect="1"/>
          </p:cNvPicPr>
          <p:nvPr/>
        </p:nvPicPr>
        <p:blipFill>
          <a:blip r:embed="rId3"/>
          <a:srcRect l="2364" t="2699" r="52009" b="90158"/>
          <a:stretch/>
        </p:blipFill>
        <p:spPr>
          <a:xfrm>
            <a:off x="279022" y="32655"/>
            <a:ext cx="5603289" cy="653143"/>
          </a:xfrm>
          <a:prstGeom prst="rect">
            <a:avLst/>
          </a:prstGeom>
        </p:spPr>
      </p:pic>
      <p:pic>
        <p:nvPicPr>
          <p:cNvPr id="4" name="Picture 3">
            <a:extLst>
              <a:ext uri="{FF2B5EF4-FFF2-40B4-BE49-F238E27FC236}">
                <a16:creationId xmlns:a16="http://schemas.microsoft.com/office/drawing/2014/main" id="{D813AF00-B341-C3BD-95C8-7335D23D5E19}"/>
              </a:ext>
            </a:extLst>
          </p:cNvPr>
          <p:cNvPicPr>
            <a:picLocks noChangeAspect="1"/>
          </p:cNvPicPr>
          <p:nvPr/>
        </p:nvPicPr>
        <p:blipFill>
          <a:blip r:embed="rId3"/>
          <a:srcRect l="47052" t="16826" r="2364" b="24820"/>
          <a:stretch/>
        </p:blipFill>
        <p:spPr>
          <a:xfrm>
            <a:off x="6026544" y="522465"/>
            <a:ext cx="5534083" cy="4753557"/>
          </a:xfrm>
          <a:prstGeom prst="rect">
            <a:avLst/>
          </a:prstGeom>
        </p:spPr>
      </p:pic>
      <p:pic>
        <p:nvPicPr>
          <p:cNvPr id="5" name="Picture 4">
            <a:extLst>
              <a:ext uri="{FF2B5EF4-FFF2-40B4-BE49-F238E27FC236}">
                <a16:creationId xmlns:a16="http://schemas.microsoft.com/office/drawing/2014/main" id="{A7D47CE5-0BE5-FABE-4B5A-18A966EBF19D}"/>
              </a:ext>
            </a:extLst>
          </p:cNvPr>
          <p:cNvPicPr>
            <a:picLocks noChangeAspect="1"/>
          </p:cNvPicPr>
          <p:nvPr/>
        </p:nvPicPr>
        <p:blipFill>
          <a:blip r:embed="rId3"/>
          <a:srcRect l="48226" t="2540" r="3553" b="90318"/>
          <a:stretch/>
        </p:blipFill>
        <p:spPr>
          <a:xfrm>
            <a:off x="5991158" y="0"/>
            <a:ext cx="5921820" cy="653143"/>
          </a:xfrm>
          <a:prstGeom prst="rect">
            <a:avLst/>
          </a:prstGeom>
        </p:spPr>
      </p:pic>
      <p:pic>
        <p:nvPicPr>
          <p:cNvPr id="7" name="Picture 6">
            <a:extLst>
              <a:ext uri="{FF2B5EF4-FFF2-40B4-BE49-F238E27FC236}">
                <a16:creationId xmlns:a16="http://schemas.microsoft.com/office/drawing/2014/main" id="{C3183351-59FB-150E-D019-931A227AA4B6}"/>
              </a:ext>
            </a:extLst>
          </p:cNvPr>
          <p:cNvPicPr>
            <a:picLocks noChangeAspect="1"/>
          </p:cNvPicPr>
          <p:nvPr/>
        </p:nvPicPr>
        <p:blipFill>
          <a:blip r:embed="rId3"/>
          <a:srcRect l="1542" t="17778" r="52758" b="27577"/>
          <a:stretch/>
        </p:blipFill>
        <p:spPr>
          <a:xfrm>
            <a:off x="423256" y="544284"/>
            <a:ext cx="5008715" cy="4459480"/>
          </a:xfrm>
          <a:prstGeom prst="rect">
            <a:avLst/>
          </a:prstGeom>
        </p:spPr>
      </p:pic>
      <p:pic>
        <p:nvPicPr>
          <p:cNvPr id="8" name="Picture 7">
            <a:extLst>
              <a:ext uri="{FF2B5EF4-FFF2-40B4-BE49-F238E27FC236}">
                <a16:creationId xmlns:a16="http://schemas.microsoft.com/office/drawing/2014/main" id="{1F2CDFA7-EF5A-06A6-2B23-261EC9079924}"/>
              </a:ext>
            </a:extLst>
          </p:cNvPr>
          <p:cNvPicPr>
            <a:picLocks noChangeAspect="1"/>
          </p:cNvPicPr>
          <p:nvPr/>
        </p:nvPicPr>
        <p:blipFill>
          <a:blip r:embed="rId3"/>
          <a:srcRect l="1778" t="72698" r="52688" b="2699"/>
          <a:stretch/>
        </p:blipFill>
        <p:spPr>
          <a:xfrm>
            <a:off x="423255" y="4927560"/>
            <a:ext cx="4193865" cy="1687289"/>
          </a:xfrm>
          <a:prstGeom prst="rect">
            <a:avLst/>
          </a:prstGeom>
        </p:spPr>
      </p:pic>
      <p:pic>
        <p:nvPicPr>
          <p:cNvPr id="9" name="Picture 8">
            <a:extLst>
              <a:ext uri="{FF2B5EF4-FFF2-40B4-BE49-F238E27FC236}">
                <a16:creationId xmlns:a16="http://schemas.microsoft.com/office/drawing/2014/main" id="{A7BC488D-0078-7363-2EEA-AD5A81327AAB}"/>
              </a:ext>
            </a:extLst>
          </p:cNvPr>
          <p:cNvPicPr>
            <a:picLocks noChangeAspect="1"/>
          </p:cNvPicPr>
          <p:nvPr/>
        </p:nvPicPr>
        <p:blipFill>
          <a:blip r:embed="rId3"/>
          <a:srcRect l="48373" t="75079" r="2839" b="1905"/>
          <a:stretch/>
        </p:blipFill>
        <p:spPr>
          <a:xfrm>
            <a:off x="6871162" y="5192486"/>
            <a:ext cx="4493523" cy="1578427"/>
          </a:xfrm>
          <a:prstGeom prst="rect">
            <a:avLst/>
          </a:prstGeom>
        </p:spPr>
      </p:pic>
    </p:spTree>
    <p:extLst>
      <p:ext uri="{BB962C8B-B14F-4D97-AF65-F5344CB8AC3E}">
        <p14:creationId xmlns:p14="http://schemas.microsoft.com/office/powerpoint/2010/main" val="175490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3AE3B6-0827-3823-CBF3-B9BA8AB296CE}"/>
              </a:ext>
            </a:extLst>
          </p:cNvPr>
          <p:cNvPicPr>
            <a:picLocks noChangeAspect="1"/>
          </p:cNvPicPr>
          <p:nvPr/>
        </p:nvPicPr>
        <p:blipFill>
          <a:blip r:embed="rId2"/>
          <a:srcRect l="5809" t="4769" r="41853" b="65412"/>
          <a:stretch/>
        </p:blipFill>
        <p:spPr>
          <a:xfrm>
            <a:off x="245326" y="345688"/>
            <a:ext cx="4585597" cy="459854"/>
          </a:xfrm>
          <a:prstGeom prst="rect">
            <a:avLst/>
          </a:prstGeom>
        </p:spPr>
      </p:pic>
      <p:pic>
        <p:nvPicPr>
          <p:cNvPr id="12" name="Picture 11">
            <a:extLst>
              <a:ext uri="{FF2B5EF4-FFF2-40B4-BE49-F238E27FC236}">
                <a16:creationId xmlns:a16="http://schemas.microsoft.com/office/drawing/2014/main" id="{80FC263D-15FE-9634-5555-C9F9C256182D}"/>
              </a:ext>
            </a:extLst>
          </p:cNvPr>
          <p:cNvPicPr>
            <a:picLocks noChangeAspect="1"/>
          </p:cNvPicPr>
          <p:nvPr/>
        </p:nvPicPr>
        <p:blipFill>
          <a:blip r:embed="rId2"/>
          <a:srcRect l="38390" t="66403" r="44173" b="3779"/>
          <a:stretch/>
        </p:blipFill>
        <p:spPr>
          <a:xfrm>
            <a:off x="2511216" y="1829301"/>
            <a:ext cx="1527717" cy="459854"/>
          </a:xfrm>
          <a:prstGeom prst="rect">
            <a:avLst/>
          </a:prstGeom>
        </p:spPr>
      </p:pic>
      <p:pic>
        <p:nvPicPr>
          <p:cNvPr id="14" name="Picture 13">
            <a:extLst>
              <a:ext uri="{FF2B5EF4-FFF2-40B4-BE49-F238E27FC236}">
                <a16:creationId xmlns:a16="http://schemas.microsoft.com/office/drawing/2014/main" id="{F8151E61-D62F-E3DF-C2BE-42C96368975C}"/>
              </a:ext>
            </a:extLst>
          </p:cNvPr>
          <p:cNvPicPr>
            <a:picLocks noChangeAspect="1"/>
          </p:cNvPicPr>
          <p:nvPr/>
        </p:nvPicPr>
        <p:blipFill>
          <a:blip r:embed="rId2"/>
          <a:srcRect l="1065" t="34099" r="79508" b="34981"/>
          <a:stretch/>
        </p:blipFill>
        <p:spPr>
          <a:xfrm>
            <a:off x="2624631" y="805542"/>
            <a:ext cx="1849398" cy="518131"/>
          </a:xfrm>
          <a:prstGeom prst="rect">
            <a:avLst/>
          </a:prstGeom>
        </p:spPr>
      </p:pic>
      <p:pic>
        <p:nvPicPr>
          <p:cNvPr id="15" name="Picture 14">
            <a:extLst>
              <a:ext uri="{FF2B5EF4-FFF2-40B4-BE49-F238E27FC236}">
                <a16:creationId xmlns:a16="http://schemas.microsoft.com/office/drawing/2014/main" id="{B76B8594-2EE6-8991-5B0D-DEF5816861D8}"/>
              </a:ext>
            </a:extLst>
          </p:cNvPr>
          <p:cNvPicPr>
            <a:picLocks noChangeAspect="1"/>
          </p:cNvPicPr>
          <p:nvPr/>
        </p:nvPicPr>
        <p:blipFill>
          <a:blip r:embed="rId2"/>
          <a:srcRect l="20238" t="33938" r="56471" b="35142"/>
          <a:stretch/>
        </p:blipFill>
        <p:spPr>
          <a:xfrm>
            <a:off x="93303" y="1282389"/>
            <a:ext cx="2153660" cy="503249"/>
          </a:xfrm>
          <a:prstGeom prst="rect">
            <a:avLst/>
          </a:prstGeom>
        </p:spPr>
      </p:pic>
      <p:pic>
        <p:nvPicPr>
          <p:cNvPr id="16" name="Picture 15">
            <a:extLst>
              <a:ext uri="{FF2B5EF4-FFF2-40B4-BE49-F238E27FC236}">
                <a16:creationId xmlns:a16="http://schemas.microsoft.com/office/drawing/2014/main" id="{F5C1BDFF-68EA-8AE6-9FDC-AEB8F33C004F}"/>
              </a:ext>
            </a:extLst>
          </p:cNvPr>
          <p:cNvPicPr>
            <a:picLocks noChangeAspect="1"/>
          </p:cNvPicPr>
          <p:nvPr/>
        </p:nvPicPr>
        <p:blipFill>
          <a:blip r:embed="rId2"/>
          <a:srcRect l="43274" t="36025" r="34792" b="36489"/>
          <a:stretch/>
        </p:blipFill>
        <p:spPr>
          <a:xfrm>
            <a:off x="2389146" y="1323674"/>
            <a:ext cx="1986912" cy="438245"/>
          </a:xfrm>
          <a:prstGeom prst="rect">
            <a:avLst/>
          </a:prstGeom>
        </p:spPr>
      </p:pic>
      <p:pic>
        <p:nvPicPr>
          <p:cNvPr id="25" name="Picture 24">
            <a:extLst>
              <a:ext uri="{FF2B5EF4-FFF2-40B4-BE49-F238E27FC236}">
                <a16:creationId xmlns:a16="http://schemas.microsoft.com/office/drawing/2014/main" id="{44500959-9B90-EE11-D8FD-A2ABD1C39C77}"/>
              </a:ext>
            </a:extLst>
          </p:cNvPr>
          <p:cNvPicPr>
            <a:picLocks noChangeAspect="1"/>
          </p:cNvPicPr>
          <p:nvPr/>
        </p:nvPicPr>
        <p:blipFill>
          <a:blip r:embed="rId3"/>
          <a:srcRect t="10699" r="4137"/>
          <a:stretch/>
        </p:blipFill>
        <p:spPr>
          <a:xfrm>
            <a:off x="172002" y="2302828"/>
            <a:ext cx="3322896" cy="2587036"/>
          </a:xfrm>
          <a:prstGeom prst="rect">
            <a:avLst/>
          </a:prstGeom>
        </p:spPr>
      </p:pic>
      <p:pic>
        <p:nvPicPr>
          <p:cNvPr id="30" name="Picture 29">
            <a:extLst>
              <a:ext uri="{FF2B5EF4-FFF2-40B4-BE49-F238E27FC236}">
                <a16:creationId xmlns:a16="http://schemas.microsoft.com/office/drawing/2014/main" id="{A8B0313B-CE7C-DC8F-6399-EA7835B0DAA7}"/>
              </a:ext>
            </a:extLst>
          </p:cNvPr>
          <p:cNvPicPr>
            <a:picLocks noChangeAspect="1"/>
          </p:cNvPicPr>
          <p:nvPr/>
        </p:nvPicPr>
        <p:blipFill>
          <a:blip r:embed="rId4"/>
          <a:srcRect l="2987" t="3417" r="5334"/>
          <a:stretch/>
        </p:blipFill>
        <p:spPr>
          <a:xfrm>
            <a:off x="4788008" y="289916"/>
            <a:ext cx="6983788" cy="6217855"/>
          </a:xfrm>
          <a:prstGeom prst="rect">
            <a:avLst/>
          </a:prstGeom>
        </p:spPr>
      </p:pic>
      <p:sp>
        <p:nvSpPr>
          <p:cNvPr id="31" name="Heart 30">
            <a:extLst>
              <a:ext uri="{FF2B5EF4-FFF2-40B4-BE49-F238E27FC236}">
                <a16:creationId xmlns:a16="http://schemas.microsoft.com/office/drawing/2014/main" id="{DD88C240-39C8-B1A5-04B6-6EC37BCE7EC1}"/>
              </a:ext>
            </a:extLst>
          </p:cNvPr>
          <p:cNvSpPr/>
          <p:nvPr/>
        </p:nvSpPr>
        <p:spPr>
          <a:xfrm>
            <a:off x="4616210" y="-30156"/>
            <a:ext cx="7482486" cy="6858000"/>
          </a:xfrm>
          <a:prstGeom prst="heart">
            <a:avLst/>
          </a:prstGeom>
          <a:noFill/>
          <a:ln w="38100">
            <a:solidFill>
              <a:srgbClr val="E709BD"/>
            </a:solidFill>
          </a:ln>
          <a:effectLst>
            <a:glow rad="1397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554A3457-0339-E9D9-01E3-1FB0015F1F56}"/>
              </a:ext>
            </a:extLst>
          </p:cNvPr>
          <p:cNvPicPr>
            <a:picLocks noChangeAspect="1"/>
          </p:cNvPicPr>
          <p:nvPr/>
        </p:nvPicPr>
        <p:blipFill>
          <a:blip r:embed="rId5"/>
          <a:srcRect l="75272" t="34500" r="2926" b="32447"/>
          <a:stretch/>
        </p:blipFill>
        <p:spPr>
          <a:xfrm>
            <a:off x="567382" y="1814317"/>
            <a:ext cx="1821763" cy="518131"/>
          </a:xfrm>
          <a:prstGeom prst="rect">
            <a:avLst/>
          </a:prstGeom>
        </p:spPr>
      </p:pic>
      <p:pic>
        <p:nvPicPr>
          <p:cNvPr id="35" name="Picture 34">
            <a:extLst>
              <a:ext uri="{FF2B5EF4-FFF2-40B4-BE49-F238E27FC236}">
                <a16:creationId xmlns:a16="http://schemas.microsoft.com/office/drawing/2014/main" id="{CCC8DF3E-4397-64D7-4769-095EB5B0C60E}"/>
              </a:ext>
            </a:extLst>
          </p:cNvPr>
          <p:cNvPicPr>
            <a:picLocks noChangeAspect="1"/>
          </p:cNvPicPr>
          <p:nvPr/>
        </p:nvPicPr>
        <p:blipFill>
          <a:blip r:embed="rId5"/>
          <a:srcRect l="62578" t="10336" r="6653" b="67414"/>
          <a:stretch/>
        </p:blipFill>
        <p:spPr>
          <a:xfrm>
            <a:off x="93303" y="922909"/>
            <a:ext cx="2649898" cy="359479"/>
          </a:xfrm>
          <a:prstGeom prst="rect">
            <a:avLst/>
          </a:prstGeom>
        </p:spPr>
      </p:pic>
      <p:sp>
        <p:nvSpPr>
          <p:cNvPr id="38" name="TextBox 37">
            <a:extLst>
              <a:ext uri="{FF2B5EF4-FFF2-40B4-BE49-F238E27FC236}">
                <a16:creationId xmlns:a16="http://schemas.microsoft.com/office/drawing/2014/main" id="{EF4650B8-61EE-E696-987D-18F71664507A}"/>
              </a:ext>
            </a:extLst>
          </p:cNvPr>
          <p:cNvSpPr txBox="1"/>
          <p:nvPr/>
        </p:nvSpPr>
        <p:spPr>
          <a:xfrm>
            <a:off x="245325" y="5382274"/>
            <a:ext cx="6438503" cy="1323439"/>
          </a:xfrm>
          <a:prstGeom prst="rect">
            <a:avLst/>
          </a:prstGeom>
          <a:noFill/>
        </p:spPr>
        <p:txBody>
          <a:bodyPr wrap="square" rtlCol="0">
            <a:spAutoFit/>
          </a:bodyPr>
          <a:lstStyle/>
          <a:p>
            <a:pPr algn="ctr"/>
            <a:r>
              <a:rPr lang="en-US" sz="2000" b="1" dirty="0"/>
              <a:t>‘Mental Health’ was the most popular response. </a:t>
            </a:r>
          </a:p>
          <a:p>
            <a:pPr algn="ctr"/>
            <a:r>
              <a:rPr lang="en-US" sz="2000" b="1" dirty="0"/>
              <a:t>Many young people talked about the overwhelming pressure and expectations at School and asked for more support in educational settings. </a:t>
            </a:r>
            <a:endParaRPr lang="en-GB" sz="2000" b="1" dirty="0"/>
          </a:p>
        </p:txBody>
      </p:sp>
      <p:pic>
        <p:nvPicPr>
          <p:cNvPr id="19" name="Picture 18">
            <a:extLst>
              <a:ext uri="{FF2B5EF4-FFF2-40B4-BE49-F238E27FC236}">
                <a16:creationId xmlns:a16="http://schemas.microsoft.com/office/drawing/2014/main" id="{329BF6E1-090E-C338-2C69-EC614FB03FF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0566" b="95373" l="1898" r="25000">
                        <a14:foregroundMark x1="8508" y1="43959" x2="8508" y2="43959"/>
                        <a14:foregroundMark x1="7526" y1="43445" x2="7526" y2="43445"/>
                        <a14:foregroundMark x1="6348" y1="39846" x2="6348" y2="39846"/>
                        <a14:foregroundMark x1="17343" y1="40874" x2="17343" y2="40874"/>
                        <a14:foregroundMark x1="19306" y1="43702" x2="19306" y2="43702"/>
                        <a14:foregroundMark x1="16558" y1="44730" x2="16558" y2="44730"/>
                        <a14:foregroundMark x1="16361" y1="44730" x2="16361" y2="44730"/>
                        <a14:foregroundMark x1="16099" y1="43959" x2="16099" y2="43959"/>
                        <a14:foregroundMark x1="14332" y1="43702" x2="14332" y2="43702"/>
                        <a14:foregroundMark x1="12173" y1="43959" x2="12173" y2="43959"/>
                        <a14:foregroundMark x1="10995" y1="43959" x2="10995" y2="43959"/>
                        <a14:foregroundMark x1="10144" y1="43959" x2="10144" y2="43959"/>
                        <a14:foregroundMark x1="6217" y1="40617" x2="6217" y2="40617"/>
                        <a14:foregroundMark x1="20353" y1="42931" x2="20353" y2="42931"/>
                        <a14:foregroundMark x1="17016" y1="55527" x2="17016" y2="55527"/>
                        <a14:foregroundMark x1="15380" y1="56812" x2="15380" y2="56812"/>
                        <a14:foregroundMark x1="19830" y1="46787" x2="19830" y2="46787"/>
                        <a14:foregroundMark x1="19699" y1="47558" x2="19699" y2="47558"/>
                        <a14:foregroundMark x1="14660" y1="58355" x2="14660" y2="58355"/>
                        <a14:foregroundMark x1="14071" y1="58355" x2="14071" y2="58355"/>
                        <a14:foregroundMark x1="12369" y1="57841" x2="12369" y2="57841"/>
                        <a14:foregroundMark x1="11257" y1="57841" x2="11257" y2="57841"/>
                        <a14:foregroundMark x1="10275" y1="58098" x2="10275" y2="58098"/>
                        <a14:foregroundMark x1="13220" y1="56298" x2="13220" y2="56298"/>
                        <a14:foregroundMark x1="13351" y1="56041" x2="13351" y2="56041"/>
                        <a14:foregroundMark x1="13089" y1="55270" x2="13089" y2="55270"/>
                        <a14:foregroundMark x1="21335" y1="29049" x2="21335" y2="29049"/>
                        <a14:foregroundMark x1="22513" y1="35219" x2="22513" y2="35219"/>
                        <a14:foregroundMark x1="3534" y1="26992" x2="3534" y2="26992"/>
                        <a14:foregroundMark x1="3534" y1="26992" x2="3534" y2="26992"/>
                        <a14:foregroundMark x1="2683" y1="31362" x2="2683" y2="31362"/>
                        <a14:foregroundMark x1="2421" y1="36761" x2="2421" y2="36761"/>
                        <a14:foregroundMark x1="2421" y1="41388" x2="2421" y2="41388"/>
                        <a14:foregroundMark x1="2421" y1="42674" x2="2421" y2="42674"/>
                        <a14:foregroundMark x1="1963" y1="55270" x2="1963" y2="55270"/>
                        <a14:foregroundMark x1="2552" y1="60668" x2="2552" y2="60668"/>
                        <a14:foregroundMark x1="7526" y1="20566" x2="7526" y2="20566"/>
                        <a14:foregroundMark x1="9424" y1="20566" x2="9424" y2="20566"/>
                        <a14:foregroundMark x1="21793" y1="80206" x2="21793" y2="80206"/>
                        <a14:foregroundMark x1="18521" y1="91774" x2="18521" y2="91774"/>
                        <a14:foregroundMark x1="18390" y1="91774" x2="18390" y2="91774"/>
                        <a14:foregroundMark x1="23953" y1="47301" x2="23953" y2="47301"/>
                        <a14:foregroundMark x1="23691" y1="66838" x2="23691" y2="66838"/>
                        <a14:foregroundMark x1="25000" y1="63753" x2="25000" y2="63753"/>
                        <a14:foregroundMark x1="9686" y1="57069" x2="9686" y2="57069"/>
                        <a14:foregroundMark x1="9948" y1="57326" x2="9948" y2="57326"/>
                        <a14:foregroundMark x1="9293" y1="57841" x2="9293" y2="57841"/>
                        <a14:foregroundMark x1="20550" y1="46787" x2="20550" y2="46787"/>
                        <a14:foregroundMark x1="19045" y1="45758" x2="19045" y2="45758"/>
                        <a14:foregroundMark x1="17277" y1="43445" x2="17277" y2="43445"/>
                        <a14:foregroundMark x1="16427" y1="41902" x2="16427" y2="41902"/>
                        <a14:foregroundMark x1="16165" y1="41902" x2="16165" y2="41902"/>
                        <a14:foregroundMark x1="14398" y1="45244" x2="14398" y2="45244"/>
                        <a14:foregroundMark x1="8050" y1="46272" x2="8050" y2="46272"/>
                        <a14:foregroundMark x1="7788" y1="46272" x2="7788" y2="46272"/>
                        <a14:foregroundMark x1="7853" y1="48586" x2="7853" y2="48586"/>
                        <a14:foregroundMark x1="7853" y1="47301" x2="7853" y2="47301"/>
                        <a14:foregroundMark x1="20026" y1="95373" x2="20026" y2="95373"/>
                      </a14:backgroundRemoval>
                    </a14:imgEffect>
                  </a14:imgLayer>
                </a14:imgProps>
              </a:ext>
            </a:extLst>
          </a:blip>
          <a:srcRect l="1254" t="15545" r="74282" b="2270"/>
          <a:stretch/>
        </p:blipFill>
        <p:spPr>
          <a:xfrm>
            <a:off x="3032912" y="3596346"/>
            <a:ext cx="2088222" cy="1785928"/>
          </a:xfrm>
          <a:prstGeom prst="rect">
            <a:avLst/>
          </a:prstGeom>
        </p:spPr>
      </p:pic>
    </p:spTree>
    <p:extLst>
      <p:ext uri="{BB962C8B-B14F-4D97-AF65-F5344CB8AC3E}">
        <p14:creationId xmlns:p14="http://schemas.microsoft.com/office/powerpoint/2010/main" val="200776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66C368-314C-33A6-0DA7-5694FFCD5CB7}"/>
              </a:ext>
            </a:extLst>
          </p:cNvPr>
          <p:cNvPicPr>
            <a:picLocks noChangeAspect="1"/>
          </p:cNvPicPr>
          <p:nvPr/>
        </p:nvPicPr>
        <p:blipFill>
          <a:blip r:embed="rId3"/>
          <a:srcRect b="59710"/>
          <a:stretch/>
        </p:blipFill>
        <p:spPr>
          <a:xfrm>
            <a:off x="1461520" y="11967"/>
            <a:ext cx="8245715" cy="974220"/>
          </a:xfrm>
          <a:prstGeom prst="rect">
            <a:avLst/>
          </a:prstGeom>
        </p:spPr>
      </p:pic>
      <p:pic>
        <p:nvPicPr>
          <p:cNvPr id="7" name="Picture 6">
            <a:extLst>
              <a:ext uri="{FF2B5EF4-FFF2-40B4-BE49-F238E27FC236}">
                <a16:creationId xmlns:a16="http://schemas.microsoft.com/office/drawing/2014/main" id="{5933BA54-2144-39C9-4331-A90D67AB29B9}"/>
              </a:ext>
            </a:extLst>
          </p:cNvPr>
          <p:cNvPicPr>
            <a:picLocks noChangeAspect="1"/>
          </p:cNvPicPr>
          <p:nvPr/>
        </p:nvPicPr>
        <p:blipFill>
          <a:blip r:embed="rId3"/>
          <a:srcRect l="10837" t="41368" r="72493" b="28310"/>
          <a:stretch/>
        </p:blipFill>
        <p:spPr>
          <a:xfrm>
            <a:off x="1940043" y="1274370"/>
            <a:ext cx="1826358" cy="974219"/>
          </a:xfrm>
          <a:prstGeom prst="rect">
            <a:avLst/>
          </a:prstGeom>
        </p:spPr>
      </p:pic>
      <p:pic>
        <p:nvPicPr>
          <p:cNvPr id="9" name="Picture 8">
            <a:extLst>
              <a:ext uri="{FF2B5EF4-FFF2-40B4-BE49-F238E27FC236}">
                <a16:creationId xmlns:a16="http://schemas.microsoft.com/office/drawing/2014/main" id="{A1C017AD-3E41-6BA1-B6DC-55AA50118F09}"/>
              </a:ext>
            </a:extLst>
          </p:cNvPr>
          <p:cNvPicPr>
            <a:picLocks noChangeAspect="1"/>
          </p:cNvPicPr>
          <p:nvPr/>
        </p:nvPicPr>
        <p:blipFill>
          <a:blip r:embed="rId4"/>
          <a:srcRect t="719" r="51704" b="25691"/>
          <a:stretch/>
        </p:blipFill>
        <p:spPr>
          <a:xfrm>
            <a:off x="5965372" y="1238474"/>
            <a:ext cx="5535971" cy="5327893"/>
          </a:xfrm>
          <a:prstGeom prst="rect">
            <a:avLst/>
          </a:prstGeom>
        </p:spPr>
      </p:pic>
      <p:pic>
        <p:nvPicPr>
          <p:cNvPr id="12" name="Picture 11">
            <a:extLst>
              <a:ext uri="{FF2B5EF4-FFF2-40B4-BE49-F238E27FC236}">
                <a16:creationId xmlns:a16="http://schemas.microsoft.com/office/drawing/2014/main" id="{4A1B2CAD-9E3E-DC3F-8812-A2750E0E8D26}"/>
              </a:ext>
            </a:extLst>
          </p:cNvPr>
          <p:cNvPicPr>
            <a:picLocks noChangeAspect="1"/>
          </p:cNvPicPr>
          <p:nvPr/>
        </p:nvPicPr>
        <p:blipFill>
          <a:blip r:embed="rId3"/>
          <a:srcRect l="28785" t="41368" r="32508"/>
          <a:stretch/>
        </p:blipFill>
        <p:spPr>
          <a:xfrm>
            <a:off x="1323155" y="4646674"/>
            <a:ext cx="4321648" cy="1919693"/>
          </a:xfrm>
          <a:prstGeom prst="rect">
            <a:avLst/>
          </a:prstGeom>
        </p:spPr>
      </p:pic>
      <p:pic>
        <p:nvPicPr>
          <p:cNvPr id="13" name="Picture 12">
            <a:extLst>
              <a:ext uri="{FF2B5EF4-FFF2-40B4-BE49-F238E27FC236}">
                <a16:creationId xmlns:a16="http://schemas.microsoft.com/office/drawing/2014/main" id="{F9ACC7FC-0CDE-70FE-EF12-05A24745D050}"/>
              </a:ext>
            </a:extLst>
          </p:cNvPr>
          <p:cNvPicPr>
            <a:picLocks noChangeAspect="1"/>
          </p:cNvPicPr>
          <p:nvPr/>
        </p:nvPicPr>
        <p:blipFill>
          <a:blip r:embed="rId3"/>
          <a:srcRect l="10837" t="69887" r="72493" b="6299"/>
          <a:stretch/>
        </p:blipFill>
        <p:spPr>
          <a:xfrm>
            <a:off x="3483979" y="1392656"/>
            <a:ext cx="1826359" cy="765113"/>
          </a:xfrm>
          <a:prstGeom prst="rect">
            <a:avLst/>
          </a:prstGeom>
        </p:spPr>
      </p:pic>
      <p:pic>
        <p:nvPicPr>
          <p:cNvPr id="17" name="Picture 16">
            <a:extLst>
              <a:ext uri="{FF2B5EF4-FFF2-40B4-BE49-F238E27FC236}">
                <a16:creationId xmlns:a16="http://schemas.microsoft.com/office/drawing/2014/main" id="{46F018B8-1747-4117-47E5-7CAF1B3F8513}"/>
              </a:ext>
            </a:extLst>
          </p:cNvPr>
          <p:cNvPicPr>
            <a:picLocks noChangeAspect="1"/>
          </p:cNvPicPr>
          <p:nvPr/>
        </p:nvPicPr>
        <p:blipFill>
          <a:blip r:embed="rId5"/>
          <a:srcRect l="3043" t="5571" r="52416" b="50850"/>
          <a:stretch/>
        </p:blipFill>
        <p:spPr>
          <a:xfrm>
            <a:off x="1323155" y="2304520"/>
            <a:ext cx="4321648" cy="2003758"/>
          </a:xfrm>
          <a:prstGeom prst="rect">
            <a:avLst/>
          </a:prstGeom>
        </p:spPr>
      </p:pic>
    </p:spTree>
    <p:extLst>
      <p:ext uri="{BB962C8B-B14F-4D97-AF65-F5344CB8AC3E}">
        <p14:creationId xmlns:p14="http://schemas.microsoft.com/office/powerpoint/2010/main" val="251720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BFB40-0F29-359A-724C-F78747EEA051}"/>
              </a:ext>
            </a:extLst>
          </p:cNvPr>
          <p:cNvPicPr>
            <a:picLocks noChangeAspect="1"/>
          </p:cNvPicPr>
          <p:nvPr/>
        </p:nvPicPr>
        <p:blipFill>
          <a:blip r:embed="rId2"/>
          <a:srcRect l="49065" t="16318" r="3608" b="51211"/>
          <a:stretch/>
        </p:blipFill>
        <p:spPr>
          <a:xfrm>
            <a:off x="6658101" y="5013636"/>
            <a:ext cx="4948112" cy="1608836"/>
          </a:xfrm>
          <a:prstGeom prst="rect">
            <a:avLst/>
          </a:prstGeom>
        </p:spPr>
      </p:pic>
      <p:pic>
        <p:nvPicPr>
          <p:cNvPr id="11" name="Picture 10">
            <a:extLst>
              <a:ext uri="{FF2B5EF4-FFF2-40B4-BE49-F238E27FC236}">
                <a16:creationId xmlns:a16="http://schemas.microsoft.com/office/drawing/2014/main" id="{EF710953-54A0-6178-4624-0070F8C3F3FF}"/>
              </a:ext>
            </a:extLst>
          </p:cNvPr>
          <p:cNvPicPr>
            <a:picLocks noChangeAspect="1"/>
          </p:cNvPicPr>
          <p:nvPr/>
        </p:nvPicPr>
        <p:blipFill>
          <a:blip r:embed="rId3"/>
          <a:srcRect l="48296" b="41154"/>
          <a:stretch/>
        </p:blipFill>
        <p:spPr>
          <a:xfrm>
            <a:off x="193286" y="1775057"/>
            <a:ext cx="5776342" cy="4152392"/>
          </a:xfrm>
          <a:prstGeom prst="rect">
            <a:avLst/>
          </a:prstGeom>
        </p:spPr>
      </p:pic>
      <p:pic>
        <p:nvPicPr>
          <p:cNvPr id="14" name="Picture 13">
            <a:extLst>
              <a:ext uri="{FF2B5EF4-FFF2-40B4-BE49-F238E27FC236}">
                <a16:creationId xmlns:a16="http://schemas.microsoft.com/office/drawing/2014/main" id="{1D4C0E56-EBA0-D0F0-6683-96A3F0DE50B9}"/>
              </a:ext>
            </a:extLst>
          </p:cNvPr>
          <p:cNvPicPr>
            <a:picLocks noChangeAspect="1"/>
          </p:cNvPicPr>
          <p:nvPr/>
        </p:nvPicPr>
        <p:blipFill>
          <a:blip r:embed="rId4"/>
          <a:srcRect l="73472" t="71283" r="14634" b="7737"/>
          <a:stretch/>
        </p:blipFill>
        <p:spPr>
          <a:xfrm>
            <a:off x="6384968" y="1150308"/>
            <a:ext cx="1172006" cy="606175"/>
          </a:xfrm>
          <a:prstGeom prst="rect">
            <a:avLst/>
          </a:prstGeom>
        </p:spPr>
      </p:pic>
      <p:pic>
        <p:nvPicPr>
          <p:cNvPr id="15" name="Picture 14">
            <a:extLst>
              <a:ext uri="{FF2B5EF4-FFF2-40B4-BE49-F238E27FC236}">
                <a16:creationId xmlns:a16="http://schemas.microsoft.com/office/drawing/2014/main" id="{9A0E56D2-3854-E11C-6575-C7D8D130EDE6}"/>
              </a:ext>
            </a:extLst>
          </p:cNvPr>
          <p:cNvPicPr>
            <a:picLocks noChangeAspect="1"/>
          </p:cNvPicPr>
          <p:nvPr/>
        </p:nvPicPr>
        <p:blipFill>
          <a:blip r:embed="rId4"/>
          <a:srcRect l="71238" t="41368" r="14634" b="29915"/>
          <a:stretch/>
        </p:blipFill>
        <p:spPr>
          <a:xfrm>
            <a:off x="4946468" y="985968"/>
            <a:ext cx="1275905" cy="813545"/>
          </a:xfrm>
          <a:prstGeom prst="rect">
            <a:avLst/>
          </a:prstGeom>
        </p:spPr>
      </p:pic>
      <p:pic>
        <p:nvPicPr>
          <p:cNvPr id="4" name="Picture 3">
            <a:extLst>
              <a:ext uri="{FF2B5EF4-FFF2-40B4-BE49-F238E27FC236}">
                <a16:creationId xmlns:a16="http://schemas.microsoft.com/office/drawing/2014/main" id="{69DA229F-11E8-573F-7043-9A1C87367BAC}"/>
              </a:ext>
            </a:extLst>
          </p:cNvPr>
          <p:cNvPicPr>
            <a:picLocks noChangeAspect="1"/>
          </p:cNvPicPr>
          <p:nvPr/>
        </p:nvPicPr>
        <p:blipFill>
          <a:blip r:embed="rId4"/>
          <a:srcRect b="59710"/>
          <a:stretch/>
        </p:blipFill>
        <p:spPr>
          <a:xfrm>
            <a:off x="2177051" y="-4144"/>
            <a:ext cx="8245715" cy="974220"/>
          </a:xfrm>
          <a:prstGeom prst="rect">
            <a:avLst/>
          </a:prstGeom>
        </p:spPr>
      </p:pic>
      <p:pic>
        <p:nvPicPr>
          <p:cNvPr id="6" name="Picture 5">
            <a:extLst>
              <a:ext uri="{FF2B5EF4-FFF2-40B4-BE49-F238E27FC236}">
                <a16:creationId xmlns:a16="http://schemas.microsoft.com/office/drawing/2014/main" id="{58D25FE5-1545-CC6F-4DE0-C6CA12E07A83}"/>
              </a:ext>
            </a:extLst>
          </p:cNvPr>
          <p:cNvPicPr>
            <a:picLocks noChangeAspect="1"/>
          </p:cNvPicPr>
          <p:nvPr/>
        </p:nvPicPr>
        <p:blipFill>
          <a:blip r:embed="rId3"/>
          <a:srcRect l="48296" t="59204" b="-1572"/>
          <a:stretch/>
        </p:blipFill>
        <p:spPr>
          <a:xfrm>
            <a:off x="6299908" y="2042814"/>
            <a:ext cx="5909773" cy="3058704"/>
          </a:xfrm>
          <a:prstGeom prst="rect">
            <a:avLst/>
          </a:prstGeom>
        </p:spPr>
      </p:pic>
    </p:spTree>
    <p:extLst>
      <p:ext uri="{BB962C8B-B14F-4D97-AF65-F5344CB8AC3E}">
        <p14:creationId xmlns:p14="http://schemas.microsoft.com/office/powerpoint/2010/main" val="208855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27743B-972D-5D39-0C52-1CDFD68FE9DB}"/>
              </a:ext>
            </a:extLst>
          </p:cNvPr>
          <p:cNvPicPr>
            <a:picLocks noChangeAspect="1"/>
          </p:cNvPicPr>
          <p:nvPr/>
        </p:nvPicPr>
        <p:blipFill>
          <a:blip r:embed="rId2"/>
          <a:srcRect l="1713" t="56053" r="1440" b="2029"/>
          <a:stretch/>
        </p:blipFill>
        <p:spPr>
          <a:xfrm>
            <a:off x="643467" y="2307996"/>
            <a:ext cx="10905066" cy="224200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578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70439b0-d7f9-4a70-9686-b0bacac466a7">
      <Terms xmlns="http://schemas.microsoft.com/office/infopath/2007/PartnerControls"/>
    </lcf76f155ced4ddcb4097134ff3c332f>
    <TaxCatchAll xmlns="0b4fc205-a614-4830-878e-1fcbd167ea01" xsi:nil="true"/>
    <Owner xmlns="670439b0-d7f9-4a70-9686-b0bacac466a7">
      <UserInfo>
        <DisplayName/>
        <AccountId xsi:nil="true"/>
        <AccountType/>
      </UserInfo>
    </Owner>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371E0951EF4149B3A4B2BC36C68C3D" ma:contentTypeVersion="21" ma:contentTypeDescription="Create a new document." ma:contentTypeScope="" ma:versionID="ee2b34cd8a6bb8e375bf456c34455b24">
  <xsd:schema xmlns:xsd="http://www.w3.org/2001/XMLSchema" xmlns:xs="http://www.w3.org/2001/XMLSchema" xmlns:p="http://schemas.microsoft.com/office/2006/metadata/properties" xmlns:ns1="http://schemas.microsoft.com/sharepoint/v3" xmlns:ns2="670439b0-d7f9-4a70-9686-b0bacac466a7" xmlns:ns3="0b4fc205-a614-4830-878e-1fcbd167ea01" targetNamespace="http://schemas.microsoft.com/office/2006/metadata/properties" ma:root="true" ma:fieldsID="a03c9d42708960379a7d7801707cf1c6" ns1:_="" ns2:_="" ns3:_="">
    <xsd:import namespace="http://schemas.microsoft.com/sharepoint/v3"/>
    <xsd:import namespace="670439b0-d7f9-4a70-9686-b0bacac466a7"/>
    <xsd:import namespace="0b4fc205-a614-4830-878e-1fcbd167ea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Owne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0439b0-d7f9-4a70-9686-b0bacac46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Owner" ma:index="27"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4fc205-a614-4830-878e-1fcbd167ea0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e334d8-8350-4408-9620-42dd2fc42f8f}" ma:internalName="TaxCatchAll" ma:showField="CatchAllData" ma:web="0b4fc205-a614-4830-878e-1fcbd167e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823501-BCF4-42F9-9D2A-194623E23F2B}">
  <ds:schemaRefs>
    <ds:schemaRef ds:uri="http://schemas.microsoft.com/office/2006/metadata/properties"/>
    <ds:schemaRef ds:uri="http://schemas.microsoft.com/office/infopath/2007/PartnerControls"/>
    <ds:schemaRef ds:uri="http://schemas.microsoft.com/sharepoint/v3"/>
    <ds:schemaRef ds:uri="670439b0-d7f9-4a70-9686-b0bacac466a7"/>
    <ds:schemaRef ds:uri="0b4fc205-a614-4830-878e-1fcbd167ea01"/>
  </ds:schemaRefs>
</ds:datastoreItem>
</file>

<file path=customXml/itemProps2.xml><?xml version="1.0" encoding="utf-8"?>
<ds:datastoreItem xmlns:ds="http://schemas.openxmlformats.org/officeDocument/2006/customXml" ds:itemID="{4AA164CD-D325-4A81-9E6D-6D70E3C6768D}">
  <ds:schemaRefs>
    <ds:schemaRef ds:uri="http://schemas.microsoft.com/sharepoint/v3/contenttype/forms"/>
  </ds:schemaRefs>
</ds:datastoreItem>
</file>

<file path=customXml/itemProps3.xml><?xml version="1.0" encoding="utf-8"?>
<ds:datastoreItem xmlns:ds="http://schemas.openxmlformats.org/officeDocument/2006/customXml" ds:itemID="{2411E7CE-0FF7-4ACF-95AC-053A0421A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0439b0-d7f9-4a70-9686-b0bacac466a7"/>
    <ds:schemaRef ds:uri="0b4fc205-a614-4830-878e-1fcbd167e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1674</TotalTime>
  <Words>601</Words>
  <Application>Microsoft Office PowerPoint</Application>
  <PresentationFormat>Widescreen</PresentationFormat>
  <Paragraphs>53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Brett</dc:creator>
  <cp:lastModifiedBy>Rachel Brett</cp:lastModifiedBy>
  <cp:revision>2</cp:revision>
  <dcterms:created xsi:type="dcterms:W3CDTF">2024-11-18T11:23:48Z</dcterms:created>
  <dcterms:modified xsi:type="dcterms:W3CDTF">2024-12-17T12:21:50Z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0x010100D1371E0951EF4149B3A4B2BC36C68C3D</vt:lpwstr>
  </property>
</Properties>
</file>